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</p:sldMasterIdLst>
  <p:notesMasterIdLst>
    <p:notesMasterId r:id="rId62"/>
  </p:notesMasterIdLst>
  <p:sldIdLst>
    <p:sldId id="278" r:id="rId5"/>
    <p:sldId id="328" r:id="rId6"/>
    <p:sldId id="304" r:id="rId7"/>
    <p:sldId id="256" r:id="rId8"/>
    <p:sldId id="280" r:id="rId9"/>
    <p:sldId id="316" r:id="rId10"/>
    <p:sldId id="317" r:id="rId11"/>
    <p:sldId id="306" r:id="rId12"/>
    <p:sldId id="308" r:id="rId13"/>
    <p:sldId id="279" r:id="rId14"/>
    <p:sldId id="305" r:id="rId15"/>
    <p:sldId id="307" r:id="rId16"/>
    <p:sldId id="257" r:id="rId17"/>
    <p:sldId id="281" r:id="rId18"/>
    <p:sldId id="258" r:id="rId19"/>
    <p:sldId id="282" r:id="rId20"/>
    <p:sldId id="261" r:id="rId21"/>
    <p:sldId id="283" r:id="rId22"/>
    <p:sldId id="260" r:id="rId23"/>
    <p:sldId id="318" r:id="rId24"/>
    <p:sldId id="319" r:id="rId25"/>
    <p:sldId id="320" r:id="rId26"/>
    <p:sldId id="322" r:id="rId27"/>
    <p:sldId id="284" r:id="rId28"/>
    <p:sldId id="265" r:id="rId29"/>
    <p:sldId id="288" r:id="rId30"/>
    <p:sldId id="266" r:id="rId31"/>
    <p:sldId id="325" r:id="rId32"/>
    <p:sldId id="324" r:id="rId33"/>
    <p:sldId id="323" r:id="rId34"/>
    <p:sldId id="321" r:id="rId35"/>
    <p:sldId id="291" r:id="rId36"/>
    <p:sldId id="264" r:id="rId37"/>
    <p:sldId id="294" r:id="rId38"/>
    <p:sldId id="259" r:id="rId39"/>
    <p:sldId id="295" r:id="rId40"/>
    <p:sldId id="313" r:id="rId41"/>
    <p:sldId id="297" r:id="rId42"/>
    <p:sldId id="315" r:id="rId43"/>
    <p:sldId id="326" r:id="rId44"/>
    <p:sldId id="327" r:id="rId45"/>
    <p:sldId id="271" r:id="rId46"/>
    <p:sldId id="314" r:id="rId47"/>
    <p:sldId id="277" r:id="rId48"/>
    <p:sldId id="298" r:id="rId49"/>
    <p:sldId id="299" r:id="rId50"/>
    <p:sldId id="300" r:id="rId51"/>
    <p:sldId id="267" r:id="rId52"/>
    <p:sldId id="301" r:id="rId53"/>
    <p:sldId id="268" r:id="rId54"/>
    <p:sldId id="302" r:id="rId55"/>
    <p:sldId id="309" r:id="rId56"/>
    <p:sldId id="310" r:id="rId57"/>
    <p:sldId id="311" r:id="rId58"/>
    <p:sldId id="312" r:id="rId59"/>
    <p:sldId id="303" r:id="rId60"/>
    <p:sldId id="269" r:id="rId6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257782-52F3-4B1E-A9A8-B22257CB8B54}" v="7" dt="2026-01-22T01:27:34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662" autoAdjust="0"/>
  </p:normalViewPr>
  <p:slideViewPr>
    <p:cSldViewPr snapToGrid="0">
      <p:cViewPr varScale="1">
        <p:scale>
          <a:sx n="81" d="100"/>
          <a:sy n="81" d="100"/>
        </p:scale>
        <p:origin x="17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tableStyles" Target="tableStyle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microsoft.com/office/2015/10/relationships/revisionInfo" Target="revisionInfo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D3B92-A42B-4A71-99F2-D80CEE920AD0}" type="datetimeFigureOut">
              <a:rPr lang="pt-BR" smtClean="0"/>
              <a:t>19/02/2026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2C8A48-EF07-4186-817D-5B9E8C65ED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7344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lovepdf.com/pt/comprimir_pdf" TargetMode="External"/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46750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Atenção! Insira imagens de produtos compatíveis com a Carteira Nacional do Artesão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do produto. Exemplo: colar, luminária, bolsa etc.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Escreve as dimensões do produto. Exemplo: altura 28cm, largura 22cm e  Comprimento 38cm; ou 28 cm x 22 cm x 38 cm.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técnica. Exemplo: crochê, marcenaria, trançado etc.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matéria-prima principal. Exemplo: fios e tecidos, madeira, fibra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duas fotos da peça, em diferente ângulos.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Se preferir, pode anexar outra foto da peça, desde que seja em outro ângulo. Use o campo ao lado.</a:t>
            </a:r>
            <a:endParaRPr lang="pt-BR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pt-BR" dirty="0"/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28817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0EDF73-0B7C-E86E-29BB-04702FC76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8490D47-159E-7343-1C3D-1CF08DFA3C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56E2783-0992-80C7-49C1-C4A0674F59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Atenção! Insira imagens de produtos compatíveis com a Carteira Nacional do Artesão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do produto. Exemplo: colar, luminária, bolsa etc.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Escreve as dimensões do produto. Exemplo: altura 28cm, largura 22cm e  Comprimento 38cm; ou 28 cm x 22 cm x 38 cm.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técnica. Exemplo: crochê, marcenaria, trançado etc.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matéria-prima principal. Exemplo: fios e tecidos, madeira, fibra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duas fotos da peça, em diferente ângulos.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Se preferir, pode anexar outra foto da peça, desde que seja em outro ângulo. Use o campo ao lado.</a:t>
            </a:r>
            <a:endParaRPr lang="pt-BR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pt-BR" dirty="0"/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6E0C6CE-6C8D-3C18-3B0B-C65E1AFC79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57431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1ACE8-DBA0-9D6D-20DB-4EC922BBF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7E2D7CC-BD34-CE64-970B-4CBC815E77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BD8325C-626C-B576-AA96-7F15460BED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Atenção! Insira imagens de produtos compatíveis com a Carteira Nacional do Artesão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do produto. Exemplo: colar, luminária, bolsa etc.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Escreve as dimensões do produto. Exemplo: altura 28cm, largura 22cm e  Comprimento 38cm; ou 28 cm x 22 cm x 38 cm.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técnica. Exemplo: crochê, marcenaria, trançado etc.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matéria-prima principal. Exemplo: fios e tecidos, madeira, fibra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duas fotos da peça, em diferente ângulos.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Se preferir, pode anexar outra foto da peça, desde que seja em outro ângulo. Use o campo ao lado.</a:t>
            </a:r>
            <a:endParaRPr lang="pt-BR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pt-BR" dirty="0"/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1043818-B960-F49E-9666-BDC1141623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1843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4A504-5BE3-8A80-B4D8-1332418F79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10FA8A7-18BF-365C-E6E5-B6620AA365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9D70C97-9D42-FAA7-33EB-239E551F3A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Atenção! Insira imagens de produtos compatíveis com a Carteira Nacional do Artesão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do produto. Exemplo: colar, luminária, bolsa etc.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Escreve as dimensões do produto. Exemplo: altura 28cm, largura 22cm e  Comprimento 38cm; ou 28 cm x 22 cm x 38 cm.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técnica. Exemplo: crochê, marcenaria, trançado etc.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matéria-prima principal. Exemplo: fios e tecidos, madeira, fibra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duas fotos da peça, em diferente ângulos.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Se preferir, pode anexar outra foto da peça, desde que seja em outro ângulo. Use o campo ao lado.</a:t>
            </a:r>
            <a:endParaRPr lang="pt-BR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pt-BR" dirty="0"/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9A0F530-4A6A-ABBD-9A74-FF5282F58FF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364874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B7021-B044-B993-F32B-325BED94B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489DC32-9882-84EF-B1BF-90AD031B8A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1ED68D8-9BFC-AE12-6204-27D3E4FDC9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Atenção! Insira imagens de produtos compatíveis com a Carteira Nacional do Artesão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do produto. Exemplo: colar, luminária, bolsa etc.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Escreve as dimensões do produto. Exemplo: altura 28cm, largura 22cm e  Comprimento 38cm; ou 28 cm x 22 cm x 38 cm.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técnica. Exemplo: crochê, marcenaria, trançado etc.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matéria-prima principal. Exemplo: fios e tecidos, madeira, fibra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duas fotos da peça, em diferente ângulos.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Se preferir, pode anexar outra foto da peça, desde que seja em outro ângulo. Use o campo ao lado.</a:t>
            </a:r>
            <a:endParaRPr lang="pt-BR" dirty="0"/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pt-BR" dirty="0"/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6738460-CA49-28E4-94C0-1460C49F1B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63147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pt-BR"/>
              <a:t>Reúna imagens legíveis dos seus certificados e declarações de cursos e oficinas que participou, caso possua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Caso não possua certificado ou declaração de participação em cursos e oficinas, apague este slide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56226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73098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135A4-53FE-7F87-3B59-D4CA8FAE1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2A90C68-C02F-BC9B-3ABB-A949385C05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8D9FE53-8CF9-E6D0-E051-1B7C3D6D92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Coloque fotos legíveis dos certificados e declarações da(o) artesã(o) de cursos e oficinas que participou, caso possua, caso contrário apague este slide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a participação no curso ou oficina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Descrição (do que se trata: evento, festa, show, seminário, encontro, etc.)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Data da imagem (data ou período aproximado com mês e ano)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Local mostrado na imagem Link de matéria/ post comprovando a atuação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Caso não possua comprovações, apague os slides referentes à formação complementar.</a:t>
            </a:r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EBAE844-3F02-9A6E-A792-027A416D71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31750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637EE-3D9A-7DBD-41E2-FF3ADFD6A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33BA99C-377F-213C-63CC-0AF2FC0972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BDA34BB-0959-58A1-11AB-7A23B4099A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Coloque fotos legíveis dos certificados e declarações da(o) artesã(o) de cursos e oficinas que participou, caso possua, caso contrário apague este slide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a participação no curso ou oficina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Descrição (do que se trata: evento, festa, show, seminário, encontro, etc.)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Data da imagem (data ou período aproximado com mês e ano)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Local mostrado na imagem Link de matéria/ post comprovando a atuação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Caso não possua comprovações, apague os slides referentes à formação complementar.</a:t>
            </a:r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7F6C980-8083-E589-59FC-E9DA12BC883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815150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D7C9F-A876-0F35-21D5-C11A30857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7E25B5E-6C4E-8EA0-0F94-5111A08289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FC8B1DD-06C3-6B7E-8320-0D045F9FBC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Coloque fotos legíveis dos certificados e declarações da(o) artesã(o) de cursos e oficinas que participou, caso possua, caso contrário apague este slide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a participação no curso ou oficina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Descrição (do que se trata: evento, festa, show, seminário, encontro, etc.)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Data da imagem (data ou período aproximado com mês e ano)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Local mostrado na imagem Link de matéria/ post comprovando a atuação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Caso não possua comprovações, apague os slides referentes à formação complementar.</a:t>
            </a:r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882C0B2-F763-C289-C7A1-45746151C8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8541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Escreva o nome completo da entidade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Escreva a sigla da entidade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Escreva a cidade/UF de sede e/ou abrangência da entidade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1200" dirty="0" err="1">
                <a:solidFill>
                  <a:srgbClr val="444444"/>
                </a:solidFill>
                <a:latin typeface="Aptos"/>
              </a:rPr>
              <a:t>Escreva</a:t>
            </a:r>
            <a:r>
              <a:rPr lang="en-US" sz="1200" dirty="0">
                <a:solidFill>
                  <a:srgbClr val="444444"/>
                </a:solidFill>
                <a:latin typeface="Aptos"/>
              </a:rPr>
              <a:t> o </a:t>
            </a:r>
            <a:r>
              <a:rPr lang="en-US" sz="1200" dirty="0" err="1">
                <a:solidFill>
                  <a:srgbClr val="444444"/>
                </a:solidFill>
                <a:latin typeface="Aptos"/>
              </a:rPr>
              <a:t>ano</a:t>
            </a:r>
            <a:r>
              <a:rPr lang="en-US" sz="1200" dirty="0">
                <a:solidFill>
                  <a:srgbClr val="444444"/>
                </a:solidFill>
                <a:latin typeface="Aptos"/>
              </a:rPr>
              <a:t> do </a:t>
            </a:r>
            <a:r>
              <a:rPr lang="en-US" sz="1200" dirty="0" err="1">
                <a:solidFill>
                  <a:srgbClr val="444444"/>
                </a:solidFill>
                <a:latin typeface="Aptos"/>
              </a:rPr>
              <a:t>portfólio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a logomarca da entidade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sz="120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41900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740F7-16C6-0ECC-9B71-8AC994A9F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369157E-5DF8-C7E4-31D4-54C31A6CF2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355CAE7-8449-F8E5-61E0-5EA4920927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Coloque fotos legíveis dos certificados e declarações da(o) artesã(o) de cursos e oficinas que participou, caso possua, caso contrário apague este slide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a participação no curso ou oficina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Descrição (do que se trata: evento, festa, show, seminário, encontro, etc.)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Data da imagem (data ou período aproximado com mês e ano)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Local mostrado na imagem Link de matéria/ post comprovando a atuação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Caso não possua comprovações, apague os slides referentes à formação complementar.</a:t>
            </a:r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80D4446-D800-23D8-0BEB-1F8DA3E0A0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381629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A4FB5E-4FF5-F448-578F-954F16EBDB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0003281-8B6C-ACB3-94C4-BFAB90C4A3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5F77EB8-C3EA-39A3-7224-FC77F638CE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Coloque fotos legíveis dos certificados e declarações da(o) artesã(o) de cursos e oficinas que participou, caso possua, caso contrário apague este slide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a participação no curso ou oficina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Descrição (do que se trata: evento, festa, show, seminário, encontro, etc.)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Data da imagem (data ou período aproximado com mês e ano)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Local mostrado na imagem Link de matéria/ post comprovando a atuação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Caso não possua comprovações, apague os slides referentes à formação complementar.</a:t>
            </a:r>
          </a:p>
          <a:p>
            <a:pPr marL="228600" indent="-228600">
              <a:buFont typeface="+mj-lt"/>
              <a:buAutoNum type="arabicPeriod"/>
            </a:pP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E7EC7BD-969F-A10C-0839-9D92963BAE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727260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49835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Não é necessário alterar o texto</a:t>
            </a:r>
            <a:endParaRPr lang="en-US" sz="1200" dirty="0"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Reúna imagens legíveis das declarações ou registro fotográfico de feiras, exposições, eventos, que participou como artesão, caso possua</a:t>
            </a:r>
            <a:endParaRPr lang="en-US" sz="1200" dirty="0"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Caso não possua comprovações, apague os slides referentes à participação em feiras e eventos.</a:t>
            </a: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833560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a participação da(o) artesã(o) no evento (pode ser foto, declaração, cartaz, folheto, lista de selecionados onde conste o teu nome, outros)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Uma imagem por evento é suficiente para fins de comprovação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Descrição (do que se trata: evento, festa, show, seminário, encontro etc.)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Data da imagem (data ou período aproximado com mês e ano) 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Local mostrado na imagem Link de matéria/ post comprovando a atuação</a:t>
            </a:r>
            <a:endParaRPr 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42121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36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760410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Não é necessário alterar o texto</a:t>
            </a:r>
            <a:endParaRPr lang="en-US" sz="1200" dirty="0"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Reúna imagens que comprove materiais de apoio como: maquineta de cartão, embalagem, etiqueta, cartão de visita .</a:t>
            </a:r>
            <a:endParaRPr lang="pt-BR" dirty="0">
              <a:solidFill>
                <a:srgbClr val="262626"/>
              </a:solidFill>
              <a:latin typeface="Avenir Next LT Pro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Caso não possua comprovações, apague os slides referentes à divulgação nas redes sociais.</a:t>
            </a: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692576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D6E0DF-7071-A5BB-4248-03346C49D6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E82DCEC-D393-2DD9-82C3-B43A08E686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4D95A1E-3EC5-E9B3-1B1E-B82143DDBF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materiais de apoio como: maquineta de cartão, embalagem, etiqueta, cartão de visita,  tabela de produtos, QR </a:t>
            </a:r>
            <a:r>
              <a:rPr lang="pt-BR" sz="1200" dirty="0" err="1">
                <a:solidFill>
                  <a:srgbClr val="000000"/>
                </a:solidFill>
                <a:latin typeface="Aptos"/>
              </a:rPr>
              <a:t>Code</a:t>
            </a:r>
            <a:r>
              <a:rPr lang="pt-BR" sz="1200" dirty="0">
                <a:solidFill>
                  <a:srgbClr val="000000"/>
                </a:solidFill>
                <a:latin typeface="Aptos"/>
              </a:rPr>
              <a:t>.</a:t>
            </a:r>
            <a:endParaRPr lang="en-US" sz="1200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sz="12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A5761F9-857F-295E-B527-E9EED095B2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944510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5CBF96-F418-1D9E-624A-936BC6BA83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B7E33EA-DE57-902B-6DDC-979210E9EC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D9ACF50-1AD5-21F6-B03A-97BF93CEED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materiais de apoio como: maquineta de cartão, embalagem, etiqueta, cartão de visita,  tabela de produtos, QR </a:t>
            </a:r>
            <a:r>
              <a:rPr lang="pt-BR" sz="1200" dirty="0" err="1">
                <a:solidFill>
                  <a:srgbClr val="000000"/>
                </a:solidFill>
                <a:latin typeface="Aptos"/>
              </a:rPr>
              <a:t>Code</a:t>
            </a:r>
            <a:r>
              <a:rPr lang="pt-BR" sz="1200" dirty="0">
                <a:solidFill>
                  <a:srgbClr val="000000"/>
                </a:solidFill>
                <a:latin typeface="Aptos"/>
              </a:rPr>
              <a:t>.</a:t>
            </a:r>
            <a:endParaRPr lang="en-US" sz="1200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sz="12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7E0752-F97D-5511-736F-57A2CA1111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132250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2245F-E302-571F-231E-FDD5FD41F9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5C6D577-8A53-07D4-B827-F7D1E42667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B5CAB52-3692-910B-754E-810C1FD7D1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imagem que comprove materiais de apoio como: maquineta de cartão, embalagem, etiqueta, cartão de visita,  tabela de produtos, QR </a:t>
            </a:r>
            <a:r>
              <a:rPr lang="pt-BR" sz="1200" dirty="0" err="1">
                <a:solidFill>
                  <a:srgbClr val="000000"/>
                </a:solidFill>
                <a:latin typeface="Aptos"/>
              </a:rPr>
              <a:t>Code</a:t>
            </a:r>
            <a:r>
              <a:rPr lang="pt-BR" sz="1200" dirty="0">
                <a:solidFill>
                  <a:srgbClr val="000000"/>
                </a:solidFill>
                <a:latin typeface="Aptos"/>
              </a:rPr>
              <a:t>.</a:t>
            </a:r>
            <a:endParaRPr lang="en-US" sz="1200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sz="12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5558B47-F2A2-34C3-41CE-126BD79692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7750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1600" dirty="0">
                <a:solidFill>
                  <a:srgbClr val="000000"/>
                </a:solidFill>
                <a:latin typeface="Aptos"/>
              </a:rPr>
              <a:t>Elabore uma breve descrição (o que é , o que faz, por que faz), ações e projetos realizados, história,  valores e missões, tempo de atuação, comunidade envolvida, identidade cultural ou territorial, técnicas tradicionais difundidas.</a:t>
            </a:r>
            <a:endParaRPr lang="en-US" sz="1600" dirty="0">
              <a:solidFill>
                <a:srgbClr val="444444"/>
              </a:solidFill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t-BR" sz="1600" dirty="0">
              <a:solidFill>
                <a:srgbClr val="444444"/>
              </a:solidFill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1600" dirty="0">
                <a:solidFill>
                  <a:srgbClr val="000000"/>
                </a:solidFill>
                <a:latin typeface="Aptos"/>
              </a:rPr>
              <a:t>Ex. </a:t>
            </a:r>
            <a:r>
              <a:rPr lang="pt-BR" sz="2400" dirty="0"/>
              <a:t>A </a:t>
            </a:r>
            <a:r>
              <a:rPr lang="pt-BR" sz="2400" b="1" dirty="0"/>
              <a:t>[Nome da Entidade]</a:t>
            </a:r>
            <a:r>
              <a:rPr lang="pt-BR" sz="2400" dirty="0"/>
              <a:t>, fundada em </a:t>
            </a:r>
            <a:r>
              <a:rPr lang="pt-BR" sz="2400" b="1" dirty="0"/>
              <a:t>[ano]</a:t>
            </a:r>
            <a:r>
              <a:rPr lang="pt-BR" sz="2400" dirty="0"/>
              <a:t>, é uma organização representativa de artesãos do </a:t>
            </a:r>
            <a:r>
              <a:rPr lang="pt-BR" sz="2400" b="1" dirty="0"/>
              <a:t>[município/território]</a:t>
            </a:r>
            <a:r>
              <a:rPr lang="pt-BR" sz="2400" dirty="0"/>
              <a:t>, dedicada à valorização, preservação e fortalecimento da produção artesanal local. Atuamos na promoção de técnicas tradicionais, na articulação de oportunidades de comercialização e na formação continuada de nossos associados.</a:t>
            </a:r>
            <a:br>
              <a:rPr lang="pt-BR" sz="2400" dirty="0"/>
            </a:br>
            <a:r>
              <a:rPr lang="pt-BR" sz="2400" dirty="0"/>
              <a:t>Nosso compromisso é garantir que o artesanato da nossa região continue expressando identidade, memória e inovação.</a:t>
            </a:r>
            <a:endParaRPr lang="pt-BR" sz="1600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137888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pt-BR"/>
              <a:t>Insira uma imagem que comprove o seu perfil profissional em redes sociais como Instagram, Facebook, Pinterest, X, outros.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Clique no segundo ícone da esquerda para a direita &gt; selecione a imagem &gt; clique em inserir &gt; ajuste o tamanho da imagem, se necessário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/>
              <a:t>OU copie a imagem e cole na tela &gt; ajuste o tamanho da imagem, se necessário</a:t>
            </a:r>
          </a:p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152716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E5933-35F7-4780-08C0-AC63C494B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DFD8074-99A4-8FFD-B744-5DEEE92ED6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A8C20B9-0F9E-16B7-22FC-6991FE32A6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pt-BR"/>
              <a:t>Insira uma imagem que comprove o seu perfil profissional em redes sociais como Instagram, Facebook, Pinterest, X, outros.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Clique no segundo ícone da esquerda para a direita &gt; selecione a imagem &gt; clique em inserir &gt; ajuste o tamanho da imagem, se necessário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/>
              <a:t>OU copie a imagem e cole na tela &gt; ajuste o tamanho da imagem, se necessário</a:t>
            </a:r>
          </a:p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312DF2E-86BF-CA89-742C-D39B8F27D8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782317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BFBA86-0AE2-3764-3AD1-6C740BF50A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94547A8-82B4-04B6-D6B1-431E4C26E5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BDBB9AB-6494-B076-9FE2-FB9832FE21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pt-BR"/>
              <a:t>Insira uma imagem que comprove o seu perfil profissional em redes sociais como Instagram, Facebook, Pinterest, X, outros.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Clique no segundo ícone da esquerda para a direita &gt; selecione a imagem &gt; clique em inserir &gt; ajuste o tamanho da imagem, se necessário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/>
              <a:t>OU copie a imagem e cole na tela &gt; ajuste o tamanho da imagem, se necessário</a:t>
            </a:r>
          </a:p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F6C6F4F-B06B-F5FF-1B41-89B1B368F7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195730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608911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pt-BR" dirty="0"/>
              <a:t>Reúna imagens e links de matérias de jornal, sites que você foi notícia, prêmios e homenagens que recebeu, caso possua</a:t>
            </a:r>
          </a:p>
          <a:p>
            <a:pPr marL="228600" indent="-228600">
              <a:buFont typeface="+mj-lt"/>
              <a:buAutoNum type="arabicPeriod"/>
            </a:pPr>
            <a:r>
              <a:rPr lang="pt-BR" dirty="0"/>
              <a:t>Caso não possua tais comprovações, apague este slide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928418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49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258082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D2F70-CA59-ACE4-1584-63D7054866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3BFCD55-43D4-6B35-D4AA-F51074A282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FC2404A-E3A5-79AB-ABEE-3DE055BBC5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pt-BR"/>
              <a:t>Coloque imagens legíveis matérias jornalísticas, prêmios e homenagens, caso possua, caso contrário apague este slide </a:t>
            </a:r>
          </a:p>
          <a:p>
            <a:pPr marL="228600" indent="-228600">
              <a:buFont typeface="+mj-lt"/>
              <a:buAutoNum type="arabicPeriod"/>
            </a:pPr>
            <a:r>
              <a:rPr lang="pt-BR" b="0"/>
              <a:t>Insira o nome do tipo de divulgação (entrevista ou matéria especial), prêmio, homenagem</a:t>
            </a:r>
          </a:p>
          <a:p>
            <a:pPr marL="228600" indent="-228600">
              <a:buFont typeface="+mj-lt"/>
              <a:buAutoNum type="arabicPeriod"/>
            </a:pPr>
            <a:r>
              <a:rPr lang="pt-BR" b="0"/>
              <a:t>Insira a data de publicação da matéria jornalística, entrega do prêmio ou homenagem</a:t>
            </a:r>
          </a:p>
          <a:p>
            <a:pPr marL="228600" indent="-228600">
              <a:buFont typeface="+mj-lt"/>
              <a:buAutoNum type="arabicPeriod"/>
            </a:pPr>
            <a:r>
              <a:rPr lang="pt-BR" b="0"/>
              <a:t>Insira o nome do veículo de comunicação ou instituição que concedeu o prêmio ou homenagem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Insira uma imagem que comprove a sua participação no curso ou oficina 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Clique no segundo ícone da esquerda para a direita &gt; selecione a imagem &gt; clique em inserir &gt; ajuste o tamanho da imagem, se necessário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/>
              <a:t>OU copie a imagem e cole na tela &gt; ajuste o tamanho da imagem, se necessário</a:t>
            </a:r>
          </a:p>
          <a:p>
            <a:pPr marL="0" indent="0">
              <a:buFont typeface="+mj-lt"/>
              <a:buNone/>
            </a:pPr>
            <a:endParaRPr lang="pt-BR"/>
          </a:p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4252BEE-D9B1-F433-6019-007F9554FA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50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607495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519C07-984C-668F-4661-1422CD0391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F506364-2441-AA69-54FB-B6E08FF492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CC58B9D-B794-C235-7396-02CA78BCBC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pt-BR"/>
              <a:t>Coloque imagens legíveis matérias jornalísticas, prêmios e homenagens, caso possua, caso contrário apague este slide </a:t>
            </a:r>
          </a:p>
          <a:p>
            <a:pPr marL="228600" indent="-228600">
              <a:buFont typeface="+mj-lt"/>
              <a:buAutoNum type="arabicPeriod"/>
            </a:pPr>
            <a:r>
              <a:rPr lang="pt-BR" b="0"/>
              <a:t>Insira o nome do tipo de divulgação (entrevista ou matéria especial), prêmio, homenagem</a:t>
            </a:r>
          </a:p>
          <a:p>
            <a:pPr marL="228600" indent="-228600">
              <a:buFont typeface="+mj-lt"/>
              <a:buAutoNum type="arabicPeriod"/>
            </a:pPr>
            <a:r>
              <a:rPr lang="pt-BR" b="0"/>
              <a:t>Insira a data de publicação da matéria jornalística, entrega do prêmio ou homenagem</a:t>
            </a:r>
          </a:p>
          <a:p>
            <a:pPr marL="228600" indent="-228600">
              <a:buFont typeface="+mj-lt"/>
              <a:buAutoNum type="arabicPeriod"/>
            </a:pPr>
            <a:r>
              <a:rPr lang="pt-BR" b="0"/>
              <a:t>Insira o nome do veículo de comunicação ou instituição que concedeu o prêmio ou homenagem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Insira uma imagem que comprove a sua participação no curso ou oficina 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Clique no segundo ícone da esquerda para a direita &gt; selecione a imagem &gt; clique em inserir &gt; ajuste o tamanho da imagem, se necessário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/>
              <a:t>OU copie a imagem e cole na tela &gt; ajuste o tamanho da imagem, se necessário</a:t>
            </a:r>
          </a:p>
          <a:p>
            <a:pPr marL="0" indent="0">
              <a:buFont typeface="+mj-lt"/>
              <a:buNone/>
            </a:pPr>
            <a:endParaRPr lang="pt-BR"/>
          </a:p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03ECAF3-2269-72A5-5948-62FDBBD777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51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436587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4ED59-046A-69D1-AE02-6EB9C198E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076D953-D5E6-641C-E87E-F9FED6BA94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6958D1E-3C8D-9558-9A9B-5102F2F0F4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113AA09-1EB7-AF57-18BB-CE01BF97E0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52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2492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735C4-FB61-E7BA-5E22-3F8C8296D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FEC62BA-941E-551A-FD03-D3037A809D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F97EBB8-FB0B-A59C-DB40-6ACB48079E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Reúna imagens e links de matérias de jornal, sites, contratos, notas fiscais, caso possua</a:t>
            </a:r>
            <a:endParaRPr lang="en-US" sz="1200" dirty="0">
              <a:solidFill>
                <a:srgbClr val="444444"/>
              </a:solidFill>
              <a:latin typeface="+mn-lt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Caso não possua tais comprovações, apague os slides referentes a ações e projetos realizados.</a:t>
            </a:r>
            <a:endParaRPr lang="pt-BR" sz="1200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5DF87FF-F976-0EC8-5813-9320F5CFE8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53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2550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971874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38705A-C47F-E94F-57B3-EAAA754A5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33DA523-03C5-1994-7CAD-E51955A53A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90E7050-6CB9-ED40-B0D3-123728D939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Coloque imagens legíveis imagens e links de matérias de jornal, sites, contratos, notas fiscais, material gráfico, caso possua</a:t>
            </a:r>
            <a:endParaRPr lang="en-US" sz="1200" dirty="0">
              <a:solidFill>
                <a:srgbClr val="444444"/>
              </a:solidFill>
              <a:latin typeface="+mn-lt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Caso contrário apague este slide </a:t>
            </a:r>
            <a:endParaRPr lang="en-US" sz="1200" dirty="0">
              <a:solidFill>
                <a:srgbClr val="444444"/>
              </a:solidFill>
              <a:latin typeface="+mn-lt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Insira o nome do tipo de ação ou projeto</a:t>
            </a:r>
            <a:endParaRPr lang="en-US" sz="1200" dirty="0">
              <a:solidFill>
                <a:srgbClr val="444444"/>
              </a:solidFill>
              <a:latin typeface="+mn-lt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Insira a data ou período da ação ou projeto 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Insira o local de realização da ação ou projeto (opcional)</a:t>
            </a:r>
            <a:endParaRPr lang="en-US" sz="1200" dirty="0">
              <a:solidFill>
                <a:srgbClr val="444444"/>
              </a:solidFill>
              <a:latin typeface="+mn-lt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+mn-lt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+mn-lt"/>
              </a:rPr>
              <a:t>OU copie a imagem e cole na tela &gt; ajuste o tamanho da imagem, se necessário</a:t>
            </a:r>
            <a:endParaRPr lang="pt-BR" sz="1200" dirty="0"/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5DE33C3-FBF8-441F-BA9F-066117D42C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55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671061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Antes de finalizar seu portfólio, certifique-se de ler atentamente o edital ao qual ele será submetido. </a:t>
            </a:r>
          </a:p>
          <a:p>
            <a:r>
              <a:rPr lang="pt-BR" dirty="0"/>
              <a:t>Cada edital possui suas particularidades, como requisitos específicos, limites de páginas e critérios de pontuação que devem ser seguidos. Por isso, analise com cuidado e elabore seu portfólio conforme as exigências do edital. </a:t>
            </a:r>
          </a:p>
          <a:p>
            <a:r>
              <a:rPr lang="pt-BR" dirty="0"/>
              <a:t>Lembre-se de que todas as informações apresentadas devem ser comprovadas, seja por meio de postagens em redes sociais, matérias, certificados ou outros documentos.</a:t>
            </a:r>
          </a:p>
          <a:p>
            <a:r>
              <a:rPr lang="pt-BR" dirty="0"/>
              <a:t>Salve este documento em PDF para enviar para a inscrição em editais.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Antes de enviar o PDF, comprima o arquivo em </a:t>
            </a:r>
            <a:r>
              <a:rPr lang="pt-BR" sz="1200" b="1" dirty="0">
                <a:solidFill>
                  <a:srgbClr val="097233"/>
                </a:solidFill>
                <a:latin typeface="Tahoma"/>
                <a:cs typeface="Tahom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www.ilovepdf.com/pt/comprimir_pdf</a:t>
            </a:r>
            <a:endParaRPr lang="pt-BR" sz="1200" b="1" dirty="0">
              <a:solidFill>
                <a:srgbClr val="097233"/>
              </a:solidFill>
              <a:latin typeface="Tahoma"/>
              <a:cs typeface="Tahom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b="1" dirty="0">
              <a:solidFill>
                <a:srgbClr val="097233"/>
              </a:solidFill>
              <a:latin typeface="Tahoma"/>
              <a:cs typeface="Tahom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dirty="0">
                <a:solidFill>
                  <a:srgbClr val="097233"/>
                </a:solidFill>
                <a:latin typeface="Tahoma"/>
                <a:cs typeface="Tahoma"/>
              </a:rPr>
              <a:t>Caso não queira usar o PowerPoint, pode fazer o portfólio online no www.canva.com/pt_br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b="1">
              <a:solidFill>
                <a:srgbClr val="097233"/>
              </a:solidFill>
              <a:latin typeface="Tahoma"/>
              <a:cs typeface="Tahoma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57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03968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Para facilitar a análise do portfólio, liste o nome dos artesãos cujos trabalhos estão inseridos neste portfólio.</a:t>
            </a:r>
          </a:p>
          <a:p>
            <a:r>
              <a:rPr lang="pt-BR" dirty="0"/>
              <a:t>Se preferir, pode organizar por ordem alfabética OU</a:t>
            </a:r>
          </a:p>
          <a:p>
            <a:r>
              <a:rPr lang="pt-BR" dirty="0"/>
              <a:t>Se a entidade representar artesãos de distintas categorias, podem dividir a lista dos nomes dos artesãos por grupos de técnica, por exemplo:</a:t>
            </a:r>
          </a:p>
          <a:p>
            <a:r>
              <a:rPr lang="pt-BR" b="1" dirty="0"/>
              <a:t>Bordado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Cicrana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Fulana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r>
              <a:rPr lang="pt-BR" b="1" dirty="0"/>
              <a:t>Tecelagem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Cicrana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Fulana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r>
              <a:rPr lang="pt-BR" b="1" dirty="0"/>
              <a:t>Cerâmica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Cicrana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Fulana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7399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9C60B-C465-153A-E5E7-3794E7F73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8891014-8D4F-17C9-0CAD-B8E7313F18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F7B7CE0-1D1F-DE07-95A8-EEE50E9D9D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Escreva o nome artístico da(o) artesã(o)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Escreva o nome completo da(o) artesã(o)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Insira uma foto da(o) artesã(o)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Duplique a página para a quantidade de artesãos a serem representados</a:t>
            </a:r>
          </a:p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3831FF7-BDA2-3F7E-A544-280EB204B0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73559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Elabore uma breve descrição com apresentação (quem sou, o que faço, por que faço), formação acadêmica e profissional e experiência prática.</a:t>
            </a:r>
            <a:endParaRPr lang="en-US" sz="1200" dirty="0">
              <a:solidFill>
                <a:srgbClr val="444444"/>
              </a:solidFill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t-BR" sz="1200" dirty="0">
              <a:solidFill>
                <a:srgbClr val="444444"/>
              </a:solidFill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1200" dirty="0">
                <a:solidFill>
                  <a:srgbClr val="000000"/>
                </a:solidFill>
                <a:latin typeface="Aptos"/>
              </a:rPr>
              <a:t>Ex. : [Nome da(o) artesã(o)] é um profissional dedicado à promoção e valorização do artesanato, atuando como [artesã(o), artista, instrutor(a), etc.] desde [ano de início]. É [autodidata ou com formação em [nome do curso]. Com experiência em produção artesanal na(s) técnica(s) de [nome das técnicas artesanais], já participou de diversos eventos como [nome dos principais eventos], contribuindo para a difusão do artesanato e o fortalecimento das identidades culturais brasileiras. Ao longo de sua trajetória, colaborou com [nome das instituições, coletivos e grupos produtivos], ampliando o acesso à qualificação e gerando impacto social por meio de instrutoria de cursos como: [inserir o nome dos cursos]. Seu trabalho segue comprometido com a criatividade, identidade cultural, habilidade e qualidade.</a:t>
            </a:r>
            <a:endParaRPr 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0876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pt-BR"/>
              <a:t>Insira as imagens de frente e verso da sua Carteira Nacional do Artesão ou Carteira Nacional de Mestre Artesão</a:t>
            </a:r>
          </a:p>
          <a:p>
            <a:pPr marL="228600" indent="-228600">
              <a:buFont typeface="+mj-lt"/>
              <a:buAutoNum type="arabicPeriod"/>
            </a:pPr>
            <a:r>
              <a:rPr lang="pt-BR"/>
              <a:t>Clique no segundo ícone da esquerda para a direita &gt; selecione a imagem &gt; clique em inserir &gt; ajuste o tamanho, se necessário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27834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pt-BR" b="0" i="0">
                <a:solidFill>
                  <a:srgbClr val="000000"/>
                </a:solidFill>
                <a:effectLst/>
                <a:latin typeface="WordVisi_MSFontService"/>
              </a:rPr>
              <a:t>Comprovação da atividade artesanal evidenciando: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 b="0" i="0">
                <a:solidFill>
                  <a:srgbClr val="000000"/>
                </a:solidFill>
                <a:effectLst/>
                <a:latin typeface="WordVisi_MSFontService"/>
              </a:rPr>
              <a:t>Técnica e matéria-prima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 b="0" i="0">
                <a:solidFill>
                  <a:srgbClr val="000000"/>
                </a:solidFill>
                <a:effectLst/>
                <a:latin typeface="WordVisi_MSFontService"/>
              </a:rPr>
              <a:t>Criatividade e originalidade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 b="0" i="0">
                <a:solidFill>
                  <a:srgbClr val="000000"/>
                </a:solidFill>
                <a:effectLst/>
                <a:latin typeface="WordVisi_MSFontService"/>
              </a:rPr>
              <a:t>Referência à cultura popular, se houver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BR" b="0" i="0">
                <a:solidFill>
                  <a:srgbClr val="000000"/>
                </a:solidFill>
                <a:effectLst/>
                <a:latin typeface="WordVisi_MSFontService"/>
              </a:rPr>
              <a:t>Expressão contemporânea, se houver</a:t>
            </a:r>
          </a:p>
          <a:p>
            <a:pPr marL="228600" indent="-228600">
              <a:buAutoNum type="arabicPeriod"/>
              <a:defRPr/>
            </a:pPr>
            <a:r>
              <a:rPr lang="pt-BR">
                <a:solidFill>
                  <a:srgbClr val="000000"/>
                </a:solidFill>
                <a:latin typeface="WordVisi_MSFontService"/>
              </a:rPr>
              <a:t>Processo produtivo, opcional</a:t>
            </a:r>
            <a:endParaRPr lang="pt-BR" b="0" i="0">
              <a:solidFill>
                <a:srgbClr val="000000"/>
              </a:solidFill>
              <a:effectLst/>
              <a:latin typeface="WordVisi_MSFontService"/>
            </a:endParaRPr>
          </a:p>
          <a:p>
            <a:pPr marL="228600" indent="-228600">
              <a:buFont typeface="Aptos Display" panose="02110004020202020204"/>
              <a:buAutoNum type="arabicPeriod"/>
            </a:pPr>
            <a:endParaRPr lang="pt-BR">
              <a:latin typeface="WordVisi_MSFontService"/>
            </a:endParaRPr>
          </a:p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2C8A48-EF07-4186-817D-5B9E8C65EDA1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4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2648" y="557783"/>
            <a:ext cx="10969752" cy="313080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12648" y="3902206"/>
            <a:ext cx="10969752" cy="2240529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9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093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557784"/>
            <a:ext cx="2854452" cy="56434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557784"/>
            <a:ext cx="7734300" cy="56434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730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758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57784"/>
            <a:ext cx="10969752" cy="31464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8" y="3902207"/>
            <a:ext cx="10969752" cy="218744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72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2081369"/>
            <a:ext cx="5410200" cy="40955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62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745788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895096"/>
            <a:ext cx="5387975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842211"/>
            <a:ext cx="5387975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1895096"/>
            <a:ext cx="5414510" cy="823912"/>
          </a:xfrm>
        </p:spPr>
        <p:txBody>
          <a:bodyPr anchor="b"/>
          <a:lstStyle>
            <a:lvl1pPr marL="0" indent="0">
              <a:buNone/>
              <a:defRPr sz="2400" b="0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842211"/>
            <a:ext cx="5414510" cy="33474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000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55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2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020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7200"/>
            <a:ext cx="5483352" cy="5744003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9989"/>
            <a:ext cx="4970822" cy="287121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72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457199"/>
            <a:ext cx="4970822" cy="26674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457199"/>
            <a:ext cx="5483352" cy="540385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2649" y="3322708"/>
            <a:ext cx="4970822" cy="254628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01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42E603F-28B7-4831-BF23-65FBAB13D5FB}"/>
              </a:ext>
            </a:extLst>
          </p:cNvPr>
          <p:cNvSpPr/>
          <p:nvPr/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D39700F-2B10-4402-A7DD-06EE224588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1" y="232968"/>
            <a:ext cx="9560477" cy="6625032"/>
          </a:xfrm>
          <a:custGeom>
            <a:avLst/>
            <a:gdLst>
              <a:gd name="connsiteX0" fmla="*/ 8831314 w 9263816"/>
              <a:gd name="connsiteY0" fmla="*/ 5943878 h 6858000"/>
              <a:gd name="connsiteX1" fmla="*/ 9179783 w 9263816"/>
              <a:gd name="connsiteY1" fmla="*/ 6086141 h 6858000"/>
              <a:gd name="connsiteX2" fmla="*/ 9260887 w 9263816"/>
              <a:gd name="connsiteY2" fmla="*/ 6279156 h 6858000"/>
              <a:gd name="connsiteX3" fmla="*/ 8925621 w 9263816"/>
              <a:gd name="connsiteY3" fmla="*/ 6708712 h 6858000"/>
              <a:gd name="connsiteX4" fmla="*/ 8496050 w 9263816"/>
              <a:gd name="connsiteY4" fmla="*/ 6373449 h 6858000"/>
              <a:gd name="connsiteX5" fmla="*/ 8831314 w 9263816"/>
              <a:gd name="connsiteY5" fmla="*/ 5943878 h 6858000"/>
              <a:gd name="connsiteX6" fmla="*/ 7397485 w 9263816"/>
              <a:gd name="connsiteY6" fmla="*/ 5931706 h 6858000"/>
              <a:gd name="connsiteX7" fmla="*/ 7917779 w 9263816"/>
              <a:gd name="connsiteY7" fmla="*/ 6191864 h 6858000"/>
              <a:gd name="connsiteX8" fmla="*/ 8013467 w 9263816"/>
              <a:gd name="connsiteY8" fmla="*/ 6375784 h 6858000"/>
              <a:gd name="connsiteX9" fmla="*/ 8021879 w 9263816"/>
              <a:gd name="connsiteY9" fmla="*/ 6753751 h 6858000"/>
              <a:gd name="connsiteX10" fmla="*/ 7981316 w 9263816"/>
              <a:gd name="connsiteY10" fmla="*/ 6858000 h 6858000"/>
              <a:gd name="connsiteX11" fmla="*/ 6819486 w 9263816"/>
              <a:gd name="connsiteY11" fmla="*/ 6858000 h 6858000"/>
              <a:gd name="connsiteX12" fmla="*/ 6785199 w 9263816"/>
              <a:gd name="connsiteY12" fmla="*/ 6781101 h 6858000"/>
              <a:gd name="connsiteX13" fmla="*/ 7196747 w 9263816"/>
              <a:gd name="connsiteY13" fmla="*/ 5964309 h 6858000"/>
              <a:gd name="connsiteX14" fmla="*/ 7397485 w 9263816"/>
              <a:gd name="connsiteY14" fmla="*/ 5931706 h 6858000"/>
              <a:gd name="connsiteX15" fmla="*/ 1505570 w 9263816"/>
              <a:gd name="connsiteY15" fmla="*/ 227178 h 6858000"/>
              <a:gd name="connsiteX16" fmla="*/ 2026489 w 9263816"/>
              <a:gd name="connsiteY16" fmla="*/ 392370 h 6858000"/>
              <a:gd name="connsiteX17" fmla="*/ 2444553 w 9263816"/>
              <a:gd name="connsiteY17" fmla="*/ 1654853 h 6858000"/>
              <a:gd name="connsiteX18" fmla="*/ 3183153 w 9263816"/>
              <a:gd name="connsiteY18" fmla="*/ 2116208 h 6858000"/>
              <a:gd name="connsiteX19" fmla="*/ 4288384 w 9263816"/>
              <a:gd name="connsiteY19" fmla="*/ 1291908 h 6858000"/>
              <a:gd name="connsiteX20" fmla="*/ 5472602 w 9263816"/>
              <a:gd name="connsiteY20" fmla="*/ 1697818 h 6858000"/>
              <a:gd name="connsiteX21" fmla="*/ 5844697 w 9263816"/>
              <a:gd name="connsiteY21" fmla="*/ 3444791 h 6858000"/>
              <a:gd name="connsiteX22" fmla="*/ 6715674 w 9263816"/>
              <a:gd name="connsiteY22" fmla="*/ 4065208 h 6858000"/>
              <a:gd name="connsiteX23" fmla="*/ 8130429 w 9263816"/>
              <a:gd name="connsiteY23" fmla="*/ 4101787 h 6858000"/>
              <a:gd name="connsiteX24" fmla="*/ 8624630 w 9263816"/>
              <a:gd name="connsiteY24" fmla="*/ 4686202 h 6858000"/>
              <a:gd name="connsiteX25" fmla="*/ 8623843 w 9263816"/>
              <a:gd name="connsiteY25" fmla="*/ 4685749 h 6858000"/>
              <a:gd name="connsiteX26" fmla="*/ 8646859 w 9263816"/>
              <a:gd name="connsiteY26" fmla="*/ 4835156 h 6858000"/>
              <a:gd name="connsiteX27" fmla="*/ 8079403 w 9263816"/>
              <a:gd name="connsiteY27" fmla="*/ 5661624 h 6858000"/>
              <a:gd name="connsiteX28" fmla="*/ 6833105 w 9263816"/>
              <a:gd name="connsiteY28" fmla="*/ 5397208 h 6858000"/>
              <a:gd name="connsiteX29" fmla="*/ 5900832 w 9263816"/>
              <a:gd name="connsiteY29" fmla="*/ 5944462 h 6858000"/>
              <a:gd name="connsiteX30" fmla="*/ 6067212 w 9263816"/>
              <a:gd name="connsiteY30" fmla="*/ 6811916 h 6858000"/>
              <a:gd name="connsiteX31" fmla="*/ 6089565 w 9263816"/>
              <a:gd name="connsiteY31" fmla="*/ 6858000 h 6858000"/>
              <a:gd name="connsiteX32" fmla="*/ 0 w 9263816"/>
              <a:gd name="connsiteY32" fmla="*/ 6858000 h 6858000"/>
              <a:gd name="connsiteX33" fmla="*/ 0 w 9263816"/>
              <a:gd name="connsiteY33" fmla="*/ 2181377 h 6858000"/>
              <a:gd name="connsiteX34" fmla="*/ 73069 w 9263816"/>
              <a:gd name="connsiteY34" fmla="*/ 2215839 h 6858000"/>
              <a:gd name="connsiteX35" fmla="*/ 335445 w 9263816"/>
              <a:gd name="connsiteY35" fmla="*/ 2237140 h 6858000"/>
              <a:gd name="connsiteX36" fmla="*/ 752878 w 9263816"/>
              <a:gd name="connsiteY36" fmla="*/ 1445285 h 6858000"/>
              <a:gd name="connsiteX37" fmla="*/ 1202551 w 9263816"/>
              <a:gd name="connsiteY37" fmla="*/ 314229 h 6858000"/>
              <a:gd name="connsiteX38" fmla="*/ 1505570 w 9263816"/>
              <a:gd name="connsiteY38" fmla="*/ 227178 h 6858000"/>
              <a:gd name="connsiteX39" fmla="*/ 3142509 w 9263816"/>
              <a:gd name="connsiteY39" fmla="*/ 68854 h 6858000"/>
              <a:gd name="connsiteX40" fmla="*/ 3490978 w 9263816"/>
              <a:gd name="connsiteY40" fmla="*/ 211117 h 6858000"/>
              <a:gd name="connsiteX41" fmla="*/ 3572083 w 9263816"/>
              <a:gd name="connsiteY41" fmla="*/ 404131 h 6858000"/>
              <a:gd name="connsiteX42" fmla="*/ 3236814 w 9263816"/>
              <a:gd name="connsiteY42" fmla="*/ 833688 h 6858000"/>
              <a:gd name="connsiteX43" fmla="*/ 2807245 w 9263816"/>
              <a:gd name="connsiteY43" fmla="*/ 498425 h 6858000"/>
              <a:gd name="connsiteX44" fmla="*/ 3142509 w 9263816"/>
              <a:gd name="connsiteY44" fmla="*/ 68854 h 6858000"/>
              <a:gd name="connsiteX45" fmla="*/ 0 w 9263816"/>
              <a:gd name="connsiteY45" fmla="*/ 0 h 6858000"/>
              <a:gd name="connsiteX46" fmla="*/ 39858 w 9263816"/>
              <a:gd name="connsiteY46" fmla="*/ 0 h 6858000"/>
              <a:gd name="connsiteX47" fmla="*/ 65022 w 9263816"/>
              <a:gd name="connsiteY47" fmla="*/ 5834 h 6858000"/>
              <a:gd name="connsiteX48" fmla="*/ 389258 w 9263816"/>
              <a:gd name="connsiteY48" fmla="*/ 235630 h 6858000"/>
              <a:gd name="connsiteX49" fmla="*/ 485484 w 9263816"/>
              <a:gd name="connsiteY49" fmla="*/ 420070 h 6858000"/>
              <a:gd name="connsiteX50" fmla="*/ 74229 w 9263816"/>
              <a:gd name="connsiteY50" fmla="*/ 1237955 h 6858000"/>
              <a:gd name="connsiteX51" fmla="*/ 0 w 9263816"/>
              <a:gd name="connsiteY51" fmla="*/ 125447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9263816" h="6858000">
                <a:moveTo>
                  <a:pt x="8831314" y="5943878"/>
                </a:moveTo>
                <a:cubicBezTo>
                  <a:pt x="8964281" y="5927490"/>
                  <a:pt x="9096260" y="5981362"/>
                  <a:pt x="9179783" y="6086141"/>
                </a:cubicBezTo>
                <a:cubicBezTo>
                  <a:pt x="9224074" y="6141769"/>
                  <a:pt x="9252211" y="6208560"/>
                  <a:pt x="9260887" y="6279156"/>
                </a:cubicBezTo>
                <a:cubicBezTo>
                  <a:pt x="9286897" y="6490362"/>
                  <a:pt x="9136845" y="6682672"/>
                  <a:pt x="8925621" y="6708712"/>
                </a:cubicBezTo>
                <a:cubicBezTo>
                  <a:pt x="8714398" y="6734766"/>
                  <a:pt x="8522062" y="6584655"/>
                  <a:pt x="8496050" y="6373449"/>
                </a:cubicBezTo>
                <a:cubicBezTo>
                  <a:pt x="8470038" y="6162229"/>
                  <a:pt x="8620090" y="5969920"/>
                  <a:pt x="8831314" y="5943878"/>
                </a:cubicBezTo>
                <a:close/>
                <a:moveTo>
                  <a:pt x="7397485" y="5931706"/>
                </a:moveTo>
                <a:cubicBezTo>
                  <a:pt x="7598431" y="5931157"/>
                  <a:pt x="7792965" y="6024548"/>
                  <a:pt x="7917779" y="6191864"/>
                </a:cubicBezTo>
                <a:cubicBezTo>
                  <a:pt x="7959204" y="6247714"/>
                  <a:pt x="7991530" y="6309792"/>
                  <a:pt x="8013467" y="6375784"/>
                </a:cubicBezTo>
                <a:cubicBezTo>
                  <a:pt x="8055425" y="6502973"/>
                  <a:pt x="8055748" y="6633888"/>
                  <a:pt x="8021879" y="6753751"/>
                </a:cubicBezTo>
                <a:lnTo>
                  <a:pt x="7981316" y="6858000"/>
                </a:lnTo>
                <a:lnTo>
                  <a:pt x="6819486" y="6858000"/>
                </a:lnTo>
                <a:lnTo>
                  <a:pt x="6785199" y="6781101"/>
                </a:lnTo>
                <a:cubicBezTo>
                  <a:pt x="6673307" y="6441922"/>
                  <a:pt x="6857485" y="6076251"/>
                  <a:pt x="7196747" y="5964309"/>
                </a:cubicBezTo>
                <a:cubicBezTo>
                  <a:pt x="7262809" y="5942509"/>
                  <a:pt x="7330503" y="5931889"/>
                  <a:pt x="7397485" y="5931706"/>
                </a:cubicBezTo>
                <a:close/>
                <a:moveTo>
                  <a:pt x="1505570" y="227178"/>
                </a:moveTo>
                <a:cubicBezTo>
                  <a:pt x="1691018" y="218628"/>
                  <a:pt x="1889853" y="275403"/>
                  <a:pt x="2026489" y="392370"/>
                </a:cubicBezTo>
                <a:cubicBezTo>
                  <a:pt x="2369898" y="685965"/>
                  <a:pt x="2078266" y="1147857"/>
                  <a:pt x="2444553" y="1654853"/>
                </a:cubicBezTo>
                <a:cubicBezTo>
                  <a:pt x="2492906" y="1721679"/>
                  <a:pt x="2800482" y="2144546"/>
                  <a:pt x="3183153" y="2116208"/>
                </a:cubicBezTo>
                <a:cubicBezTo>
                  <a:pt x="3673561" y="2080541"/>
                  <a:pt x="3723222" y="1441614"/>
                  <a:pt x="4288384" y="1291908"/>
                </a:cubicBezTo>
                <a:cubicBezTo>
                  <a:pt x="4689065" y="1185875"/>
                  <a:pt x="5207943" y="1366633"/>
                  <a:pt x="5472602" y="1697818"/>
                </a:cubicBezTo>
                <a:cubicBezTo>
                  <a:pt x="5891294" y="2221754"/>
                  <a:pt x="5408012" y="2790179"/>
                  <a:pt x="5844697" y="3444791"/>
                </a:cubicBezTo>
                <a:cubicBezTo>
                  <a:pt x="6149900" y="3902467"/>
                  <a:pt x="6672672" y="4053594"/>
                  <a:pt x="6715674" y="4065208"/>
                </a:cubicBezTo>
                <a:cubicBezTo>
                  <a:pt x="7326423" y="4232519"/>
                  <a:pt x="7677158" y="3817020"/>
                  <a:pt x="8130429" y="4101787"/>
                </a:cubicBezTo>
                <a:cubicBezTo>
                  <a:pt x="8226340" y="4161985"/>
                  <a:pt x="8536372" y="4356819"/>
                  <a:pt x="8624630" y="4686202"/>
                </a:cubicBezTo>
                <a:lnTo>
                  <a:pt x="8623843" y="4685749"/>
                </a:lnTo>
                <a:cubicBezTo>
                  <a:pt x="8636924" y="4734567"/>
                  <a:pt x="8644635" y="4784678"/>
                  <a:pt x="8646859" y="4835156"/>
                </a:cubicBezTo>
                <a:cubicBezTo>
                  <a:pt x="8662596" y="5196604"/>
                  <a:pt x="8398383" y="5562326"/>
                  <a:pt x="8079403" y="5661624"/>
                </a:cubicBezTo>
                <a:cubicBezTo>
                  <a:pt x="7649807" y="5795217"/>
                  <a:pt x="7430996" y="5350293"/>
                  <a:pt x="6833105" y="5397208"/>
                </a:cubicBezTo>
                <a:cubicBezTo>
                  <a:pt x="6519033" y="5421527"/>
                  <a:pt x="6056658" y="5595550"/>
                  <a:pt x="5900832" y="5944462"/>
                </a:cubicBezTo>
                <a:cubicBezTo>
                  <a:pt x="5770548" y="6236600"/>
                  <a:pt x="5916359" y="6515160"/>
                  <a:pt x="6067212" y="6811916"/>
                </a:cubicBezTo>
                <a:lnTo>
                  <a:pt x="6089565" y="6858000"/>
                </a:lnTo>
                <a:lnTo>
                  <a:pt x="0" y="6858000"/>
                </a:lnTo>
                <a:lnTo>
                  <a:pt x="0" y="2181377"/>
                </a:lnTo>
                <a:lnTo>
                  <a:pt x="73069" y="2215839"/>
                </a:lnTo>
                <a:cubicBezTo>
                  <a:pt x="165116" y="2251829"/>
                  <a:pt x="254486" y="2263171"/>
                  <a:pt x="335445" y="2237140"/>
                </a:cubicBezTo>
                <a:cubicBezTo>
                  <a:pt x="594718" y="2153707"/>
                  <a:pt x="688441" y="1733807"/>
                  <a:pt x="752878" y="1445285"/>
                </a:cubicBezTo>
                <a:cubicBezTo>
                  <a:pt x="925059" y="674068"/>
                  <a:pt x="975076" y="456292"/>
                  <a:pt x="1202551" y="314229"/>
                </a:cubicBezTo>
                <a:cubicBezTo>
                  <a:pt x="1287853" y="260956"/>
                  <a:pt x="1394302" y="232308"/>
                  <a:pt x="1505570" y="227178"/>
                </a:cubicBezTo>
                <a:close/>
                <a:moveTo>
                  <a:pt x="3142509" y="68854"/>
                </a:moveTo>
                <a:cubicBezTo>
                  <a:pt x="3275474" y="52467"/>
                  <a:pt x="3407455" y="106339"/>
                  <a:pt x="3490978" y="211117"/>
                </a:cubicBezTo>
                <a:cubicBezTo>
                  <a:pt x="3535271" y="266744"/>
                  <a:pt x="3563404" y="333535"/>
                  <a:pt x="3572083" y="404131"/>
                </a:cubicBezTo>
                <a:cubicBezTo>
                  <a:pt x="3598092" y="615337"/>
                  <a:pt x="3448040" y="807648"/>
                  <a:pt x="3236814" y="833688"/>
                </a:cubicBezTo>
                <a:cubicBezTo>
                  <a:pt x="3025594" y="859741"/>
                  <a:pt x="2833255" y="709631"/>
                  <a:pt x="2807245" y="498425"/>
                </a:cubicBezTo>
                <a:cubicBezTo>
                  <a:pt x="2781232" y="287207"/>
                  <a:pt x="2931283" y="94896"/>
                  <a:pt x="3142509" y="68854"/>
                </a:cubicBezTo>
                <a:close/>
                <a:moveTo>
                  <a:pt x="0" y="0"/>
                </a:moveTo>
                <a:lnTo>
                  <a:pt x="39858" y="0"/>
                </a:lnTo>
                <a:lnTo>
                  <a:pt x="65022" y="5834"/>
                </a:lnTo>
                <a:cubicBezTo>
                  <a:pt x="191545" y="45606"/>
                  <a:pt x="305874" y="124173"/>
                  <a:pt x="389258" y="235630"/>
                </a:cubicBezTo>
                <a:cubicBezTo>
                  <a:pt x="430983" y="291600"/>
                  <a:pt x="463360" y="353876"/>
                  <a:pt x="485484" y="420070"/>
                </a:cubicBezTo>
                <a:cubicBezTo>
                  <a:pt x="597711" y="759508"/>
                  <a:pt x="413661" y="1125662"/>
                  <a:pt x="74229" y="1237955"/>
                </a:cubicBezTo>
                <a:lnTo>
                  <a:pt x="0" y="1254477"/>
                </a:lnTo>
                <a:close/>
              </a:path>
            </a:pathLst>
          </a:cu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7784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2106204"/>
            <a:ext cx="10972800" cy="4036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F481A142-DA77-4A5F-AD1F-14E6C18F0F5F}" type="datetime1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800" kern="1200" cap="all" spc="200" dirty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346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cap="all" spc="200" smtClean="0">
                <a:solidFill>
                  <a:schemeClr val="tx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1F646F3F-274D-499B-ABBE-824EB4ABDC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885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0CB949-C01A-4AD9-5EBF-4385E321A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>
                <a:cs typeface="Posterama"/>
              </a:rPr>
              <a:t>MODELO DE PORTFÓLIO</a:t>
            </a:r>
            <a:endParaRPr lang="pt-BR" dirty="0">
              <a:cs typeface="Posterama"/>
            </a:endParaRP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8FAFAC1-74B7-1DB4-F410-A9BE858E69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Este documento serve como uma base para a construção do seu portfólio, reunindo os principais elementos que ajudam a apresentar sua experiência e seus trabalhos de forma clara e objetiva. 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Recomendamos que cada entidade personalize o conteúdo, incluindo informações detalhadas, imagens, links e qualquer outro material que enriqueça a apresentação de sua atuação no artesanato.</a:t>
            </a:r>
            <a:endParaRPr lang="pt-BR" sz="4400" dirty="0"/>
          </a:p>
        </p:txBody>
      </p:sp>
    </p:spTree>
    <p:extLst>
      <p:ext uri="{BB962C8B-B14F-4D97-AF65-F5344CB8AC3E}">
        <p14:creationId xmlns:p14="http://schemas.microsoft.com/office/powerpoint/2010/main" val="1047262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C67DE2-D8A4-08D1-1B10-AAEF4E07A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cs typeface="Posterama"/>
              </a:rPr>
              <a:t>Orientações para a próxima página (NOME E FOTO):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D9310D-1F19-B61F-4381-602C5146EF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Escreva o nome artístico da(o) artesã(o)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Escreva o nome completo da(o) artesã(o)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Insira uma foto da(o) artesã(o)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Duplique a página para a quantidade de artesãos a serem representados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Se preferir, pode fazer o portfólio separado dos artesãos associados.</a:t>
            </a:r>
          </a:p>
        </p:txBody>
      </p:sp>
    </p:spTree>
    <p:extLst>
      <p:ext uri="{BB962C8B-B14F-4D97-AF65-F5344CB8AC3E}">
        <p14:creationId xmlns:p14="http://schemas.microsoft.com/office/powerpoint/2010/main" val="386002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0DE3F0-74C4-23D5-469A-34AB3CDAC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Background Fill">
            <a:extLst>
              <a:ext uri="{FF2B5EF4-FFF2-40B4-BE49-F238E27FC236}">
                <a16:creationId xmlns:a16="http://schemas.microsoft.com/office/drawing/2014/main" id="{B937640E-EF7A-4A6C-A950-D12B7D5C92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F9A8B89-482C-47DB-A26B-EDCA61068F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solidFill>
            <a:srgbClr val="AEAEAE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6D5C771-4BBB-B056-3D9D-E9C538627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52782"/>
            <a:ext cx="5339937" cy="133962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pt-BR" sz="3700" dirty="0"/>
              <a:t>[Nome artístico]</a:t>
            </a:r>
            <a:br>
              <a:rPr lang="pt-BR" sz="3700" dirty="0"/>
            </a:br>
            <a:r>
              <a:rPr lang="pt-BR" sz="3700" dirty="0"/>
              <a:t>[Nome completo]</a:t>
            </a:r>
          </a:p>
        </p:txBody>
      </p:sp>
      <p:pic>
        <p:nvPicPr>
          <p:cNvPr id="4" name="Picture 3" descr="Gráfico, Gráfico de dispersão&#10;&#10;O conteúdo gerado por IA pode estar incorreto.">
            <a:extLst>
              <a:ext uri="{FF2B5EF4-FFF2-40B4-BE49-F238E27FC236}">
                <a16:creationId xmlns:a16="http://schemas.microsoft.com/office/drawing/2014/main" id="{769B8892-8C9D-D9B3-3ED9-D2D57AF2573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1816"/>
          <a:stretch>
            <a:fillRect/>
          </a:stretch>
        </p:blipFill>
        <p:spPr>
          <a:xfrm>
            <a:off x="9001819" y="1892410"/>
            <a:ext cx="3190181" cy="4965590"/>
          </a:xfrm>
          <a:custGeom>
            <a:avLst/>
            <a:gdLst/>
            <a:ahLst/>
            <a:cxnLst/>
            <a:rect l="l" t="t" r="r" b="b"/>
            <a:pathLst>
              <a:path w="4217017" h="6563884">
                <a:moveTo>
                  <a:pt x="675901" y="4170765"/>
                </a:moveTo>
                <a:cubicBezTo>
                  <a:pt x="852018" y="4160434"/>
                  <a:pt x="1017027" y="4274726"/>
                  <a:pt x="1064224" y="4451839"/>
                </a:cubicBezTo>
                <a:cubicBezTo>
                  <a:pt x="1118163" y="4654255"/>
                  <a:pt x="997801" y="4862070"/>
                  <a:pt x="795385" y="4916010"/>
                </a:cubicBezTo>
                <a:cubicBezTo>
                  <a:pt x="592970" y="4969950"/>
                  <a:pt x="385155" y="4849587"/>
                  <a:pt x="331215" y="4647172"/>
                </a:cubicBezTo>
                <a:cubicBezTo>
                  <a:pt x="277276" y="4444757"/>
                  <a:pt x="397638" y="4236941"/>
                  <a:pt x="600053" y="4183002"/>
                </a:cubicBezTo>
                <a:cubicBezTo>
                  <a:pt x="625355" y="4176259"/>
                  <a:pt x="650741" y="4172240"/>
                  <a:pt x="675901" y="4170765"/>
                </a:cubicBezTo>
                <a:close/>
                <a:moveTo>
                  <a:pt x="543852" y="921414"/>
                </a:moveTo>
                <a:cubicBezTo>
                  <a:pt x="811722" y="905703"/>
                  <a:pt x="1062695" y="1079537"/>
                  <a:pt x="1134481" y="1348920"/>
                </a:cubicBezTo>
                <a:cubicBezTo>
                  <a:pt x="1216521" y="1656787"/>
                  <a:pt x="1033452" y="1972870"/>
                  <a:pt x="725586" y="2054911"/>
                </a:cubicBezTo>
                <a:cubicBezTo>
                  <a:pt x="417719" y="2136950"/>
                  <a:pt x="101637" y="1953883"/>
                  <a:pt x="19596" y="1646015"/>
                </a:cubicBezTo>
                <a:cubicBezTo>
                  <a:pt x="-62444" y="1338149"/>
                  <a:pt x="120624" y="1022066"/>
                  <a:pt x="428490" y="940026"/>
                </a:cubicBezTo>
                <a:cubicBezTo>
                  <a:pt x="466974" y="929771"/>
                  <a:pt x="505586" y="923659"/>
                  <a:pt x="543852" y="921414"/>
                </a:cubicBezTo>
                <a:close/>
                <a:moveTo>
                  <a:pt x="2044475" y="819"/>
                </a:moveTo>
                <a:cubicBezTo>
                  <a:pt x="2087257" y="-925"/>
                  <a:pt x="2129301" y="110"/>
                  <a:pt x="2169902" y="4013"/>
                </a:cubicBezTo>
                <a:cubicBezTo>
                  <a:pt x="2799632" y="64551"/>
                  <a:pt x="2952614" y="802383"/>
                  <a:pt x="3411435" y="760758"/>
                </a:cubicBezTo>
                <a:cubicBezTo>
                  <a:pt x="3782694" y="727083"/>
                  <a:pt x="3887081" y="225818"/>
                  <a:pt x="4187238" y="96966"/>
                </a:cubicBezTo>
                <a:lnTo>
                  <a:pt x="4217017" y="87433"/>
                </a:lnTo>
                <a:lnTo>
                  <a:pt x="4217017" y="6563884"/>
                </a:lnTo>
                <a:lnTo>
                  <a:pt x="3530323" y="6563884"/>
                </a:lnTo>
                <a:lnTo>
                  <a:pt x="3532743" y="6557330"/>
                </a:lnTo>
                <a:cubicBezTo>
                  <a:pt x="3556774" y="6476516"/>
                  <a:pt x="3570654" y="6385198"/>
                  <a:pt x="3562251" y="6276697"/>
                </a:cubicBezTo>
                <a:cubicBezTo>
                  <a:pt x="3544583" y="6048780"/>
                  <a:pt x="3418330" y="5713141"/>
                  <a:pt x="3165018" y="5600097"/>
                </a:cubicBezTo>
                <a:cubicBezTo>
                  <a:pt x="2741033" y="5410896"/>
                  <a:pt x="2356375" y="6023361"/>
                  <a:pt x="1826648" y="5863510"/>
                </a:cubicBezTo>
                <a:cubicBezTo>
                  <a:pt x="1539314" y="5776829"/>
                  <a:pt x="1294875" y="5488710"/>
                  <a:pt x="1250187" y="5205399"/>
                </a:cubicBezTo>
                <a:cubicBezTo>
                  <a:pt x="1181698" y="4770973"/>
                  <a:pt x="1618207" y="4574457"/>
                  <a:pt x="1522931" y="4201951"/>
                </a:cubicBezTo>
                <a:cubicBezTo>
                  <a:pt x="1443858" y="3892760"/>
                  <a:pt x="1027431" y="3825857"/>
                  <a:pt x="815774" y="3424931"/>
                </a:cubicBezTo>
                <a:cubicBezTo>
                  <a:pt x="657518" y="3125180"/>
                  <a:pt x="746464" y="2865131"/>
                  <a:pt x="860729" y="2577331"/>
                </a:cubicBezTo>
                <a:cubicBezTo>
                  <a:pt x="1015221" y="2188197"/>
                  <a:pt x="1276291" y="2247448"/>
                  <a:pt x="1420024" y="1920526"/>
                </a:cubicBezTo>
                <a:cubicBezTo>
                  <a:pt x="1665855" y="1361394"/>
                  <a:pt x="1037502" y="887805"/>
                  <a:pt x="1278842" y="416352"/>
                </a:cubicBezTo>
                <a:cubicBezTo>
                  <a:pt x="1409318" y="161479"/>
                  <a:pt x="1744997" y="13031"/>
                  <a:pt x="2044475" y="819"/>
                </a:cubicBezTo>
                <a:close/>
              </a:path>
            </a:pathLst>
          </a:custGeom>
        </p:spPr>
      </p:pic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62F9EF2-50EB-3F34-68D6-AB7EFEC07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6315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C120C42-DBFC-10C0-1100-063A928D33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7AB0AC-425C-9CC8-5FD6-36A3C5F0D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>
                <a:cs typeface="Posterama"/>
              </a:rPr>
              <a:t>Orientações para a próxima página</a:t>
            </a:r>
            <a:r>
              <a:rPr lang="pt-BR" dirty="0">
                <a:cs typeface="Posterama"/>
              </a:rPr>
              <a:t> (BIOGRAFIA DA(O) ARTESÃ(O)):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C79859-479B-BCDA-61B7-6CDA6EFFE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06204"/>
            <a:ext cx="10972800" cy="449660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200" dirty="0">
                <a:solidFill>
                  <a:srgbClr val="000000"/>
                </a:solidFill>
                <a:latin typeface="Aptos"/>
              </a:rPr>
              <a:t>Elabore uma breve descrição com apresentação (quem sou, o que faço, por que faço), formação acadêmica e profissional e experiência prática. Duplique a página para a quantidade de artesãos que estão listados neste portfólio.</a:t>
            </a:r>
            <a:endParaRPr lang="pt-BR" sz="2200" dirty="0">
              <a:solidFill>
                <a:srgbClr val="444444"/>
              </a:solidFill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200" dirty="0">
                <a:solidFill>
                  <a:srgbClr val="000000"/>
                </a:solidFill>
                <a:latin typeface="Aptos"/>
              </a:rPr>
              <a:t>Ex. : [Nome da(o) artesã(o)] é um profissional dedicado à promoção e valorização do artesanato, atuando como [artesã(o), artista, instrutor(a), etc.] desde [ano de início]. É [autodidata ou com formação em [nome do curso]. Com experiência em produção artesanal na(s) técnica(s) de [nome das técnicas artesanais], já participou de diversos eventos como [nome dos principais eventos], contribuindo para a difusão do artesanato e o fortalecimento das identidades culturais brasileiras. Ao longo de sua trajetória, colaborou com [nome das instituições, coletivos e grupos produtivos], ampliando o acesso à qualificação e gerando impacto social por meio de instrutoria de cursos como: [inserir o nome dos cursos]. Seu trabalho segue comprometido com a criatividade, identidade cultural, habilidade e qualidade.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3964362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C4233D-E337-70FA-198F-CC93E4A0F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Biografia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EE672E-3BF7-CE37-C073-DD8C31FD0C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4483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294602-6244-2DE9-2B38-E01D07CED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cs typeface="Posterama"/>
              </a:rPr>
              <a:t>Orientações para a próxima página (CARTEIRA NACIONAL DO ARTESÃO ):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8249367-C414-CD1A-2BF0-6CBBA2B6F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Insira as imagens de frente e verso da sua Carteira Nacional do Artesão ou Carteira Nacional de Mestre Artesão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tamanho, se necessário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Mesmo que não seja um item obrigatório do edital, é interessante ter tal comprovação no portfólio. 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Se o edital exigir um comprovante de tempo de atuação, pode inserir a Carteira do Artesão mais antiga e a mais recente.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6231489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7D97D8-DBFF-935A-C78A-504280825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Carteira Nacional do Artesão</a:t>
            </a:r>
          </a:p>
        </p:txBody>
      </p:sp>
      <p:sp>
        <p:nvSpPr>
          <p:cNvPr id="6" name="Espaço Reservado para Texto 5">
            <a:extLst>
              <a:ext uri="{FF2B5EF4-FFF2-40B4-BE49-F238E27FC236}">
                <a16:creationId xmlns:a16="http://schemas.microsoft.com/office/drawing/2014/main" id="{166A8D2A-AE8A-5770-AC2C-8520B5F6D9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b="1"/>
              <a:t>Frente</a:t>
            </a:r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CE6FC79D-ED10-428F-DEE7-73497DEB13E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F1E8BC16-BA81-AACD-4C8A-C26AAEAA97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BR" b="1"/>
              <a:t>Verso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828521FF-B614-DFDC-C735-910C17541C69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33017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390D73-2192-69BD-8F20-480E547EF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cs typeface="Posterama"/>
              </a:rPr>
              <a:t>Orientações para a próxima seção (PRODUÇÃO ARTESANAL):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766BBE3-1961-6FD1-6B2D-720E3B18D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800" dirty="0">
                <a:solidFill>
                  <a:srgbClr val="000000"/>
                </a:solidFill>
                <a:latin typeface="Arial"/>
                <a:ea typeface="Calibri"/>
                <a:cs typeface="Calibri"/>
              </a:rPr>
              <a:t>Tem a função de comprovação da atividade artesanal evidenciando:</a:t>
            </a:r>
            <a:endParaRPr lang="en-US" sz="2800" dirty="0">
              <a:solidFill>
                <a:srgbClr val="444444"/>
              </a:solidFill>
              <a:latin typeface="Arial"/>
              <a:ea typeface="Calibri"/>
              <a:cs typeface="Calibri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rial"/>
                <a:cs typeface="Arial"/>
              </a:rPr>
              <a:t>Técnica e matéria-prima</a:t>
            </a:r>
            <a:endParaRPr lang="en-US" sz="2800" dirty="0">
              <a:solidFill>
                <a:srgbClr val="444444"/>
              </a:solidFill>
              <a:latin typeface="Arial"/>
              <a:cs typeface="Arial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rial"/>
                <a:cs typeface="Arial"/>
              </a:rPr>
              <a:t>Criatividade e originalidade</a:t>
            </a:r>
            <a:endParaRPr lang="en-US" sz="2800" dirty="0">
              <a:solidFill>
                <a:srgbClr val="444444"/>
              </a:solidFill>
              <a:latin typeface="Arial"/>
              <a:cs typeface="Arial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rial"/>
                <a:cs typeface="Arial"/>
              </a:rPr>
              <a:t>Referência à cultura popular, se houver</a:t>
            </a:r>
            <a:endParaRPr lang="en-US" sz="2800" dirty="0">
              <a:solidFill>
                <a:srgbClr val="444444"/>
              </a:solidFill>
              <a:latin typeface="Arial"/>
              <a:cs typeface="Arial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rial"/>
                <a:cs typeface="Arial"/>
              </a:rPr>
              <a:t>Expressão contemporânea, se houver</a:t>
            </a:r>
            <a:endParaRPr lang="en-US" sz="2800" dirty="0">
              <a:solidFill>
                <a:srgbClr val="444444"/>
              </a:solidFill>
              <a:latin typeface="Arial"/>
              <a:cs typeface="Arial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rial"/>
                <a:cs typeface="Arial"/>
              </a:rPr>
              <a:t>Processo produtivo, opcional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pt-BR" sz="2800" dirty="0">
              <a:solidFill>
                <a:srgbClr val="000000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800" dirty="0">
                <a:solidFill>
                  <a:srgbClr val="000000"/>
                </a:solidFill>
                <a:latin typeface="Arial"/>
                <a:cs typeface="Arial"/>
              </a:rPr>
              <a:t>Não é necessário, acrescentar texto.  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8601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6417DD-3891-A186-BDFC-FAAF87F94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Produção artesanal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4573660-1BE5-BBFF-623B-88A9943079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="0" i="0">
              <a:solidFill>
                <a:srgbClr val="000000"/>
              </a:solidFill>
              <a:effectLst/>
              <a:latin typeface="WordVisi_MSFontService"/>
            </a:endParaRPr>
          </a:p>
        </p:txBody>
      </p:sp>
    </p:spTree>
    <p:extLst>
      <p:ext uri="{BB962C8B-B14F-4D97-AF65-F5344CB8AC3E}">
        <p14:creationId xmlns:p14="http://schemas.microsoft.com/office/powerpoint/2010/main" val="3836680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7FB5A0-A0BF-4264-B251-3D87B667B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cs typeface="Posterama"/>
              </a:rPr>
              <a:t>Orientações para a próxima página (IMAGENS DOS PRODUTOS):</a:t>
            </a:r>
            <a:endParaRPr lang="pt-BR" sz="3600">
              <a:cs typeface="Posterama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986969-74B9-7C4F-6FC8-78D4221AF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Atenção! Insira imagens de produtos compatíveis com a Carteira Nacional do Artesão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do produto. Exemplo: colar, luminária, bolsa etc.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Escreve as dimensões do produto. Exemplo: altura 28cm, largura 22cm e  Comprimento 38cm; ou 28 cm x 22 cm x 38 cm.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técnica. Exemplo: crochê, marcenaria, trançado etc.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Escreva o nome da matéria-prima principal. Exemplo: fios e tecidos, madeira, fibra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duas fotos da peça, em diferente ângulos.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Se preferir, pode anexar outra foto da peça, desde que seja em outro ângulo. Use o campo ao lado.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165771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8966C54-F14B-F9B6-185B-15CA721E68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do produto]</a:t>
            </a:r>
          </a:p>
          <a:p>
            <a:r>
              <a:rPr lang="pt-BR" b="1" dirty="0"/>
              <a:t>[dimensões]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3582B72-817F-27F7-9063-B8C960FF50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5387975" cy="4105369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C01311A8-29BF-BD12-5945-AF2ED5E2EF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668337"/>
            <a:ext cx="5414510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da técnica]</a:t>
            </a:r>
          </a:p>
          <a:p>
            <a:r>
              <a:rPr lang="pt-BR" b="1" dirty="0"/>
              <a:t>[nome da matéria-prima principal]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BA01B620-0B6F-DF9E-1300-7E3CF1EC31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084294"/>
            <a:ext cx="5414510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4199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55252E-DD2C-63CF-45BA-0A845D445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Orientações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1605C2-EEDA-F97D-89C6-C61596A68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Faça a leitura atenta do edital e adapte o modelo para cada edital.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Analise os critérios e identifique tudo o que você pode comprovar.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A produção artesanal apresentada deve corresponder às técnicas contidas na Carteira Nacional do Artesão. Se não corresponder, procure a Coordenação Estadual do Artesanato para fazer a atualização antes de realizar a inscrição.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Guarde e mantenha organizado as suas comprovações de atuação.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dirty="0"/>
              <a:t>Atualize o portfólio com frequência.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57281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5B867B-98CB-6809-B4AC-E1B7D425C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F70A0C8-BE74-647D-CD78-C4E50ABA8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do produto]</a:t>
            </a:r>
          </a:p>
          <a:p>
            <a:r>
              <a:rPr lang="pt-BR" b="1" dirty="0"/>
              <a:t>[dimensões]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851113E-86D3-5465-D743-51BF33CB5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5387975" cy="4105369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805E9489-CD85-A9BE-AF87-F265FAB604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668337"/>
            <a:ext cx="5414510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da técnica]</a:t>
            </a:r>
          </a:p>
          <a:p>
            <a:r>
              <a:rPr lang="pt-BR" b="1" dirty="0"/>
              <a:t>[nome da matéria-prima principal]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FC0642A0-1493-ED32-E6A0-176119F86D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084294"/>
            <a:ext cx="5414510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83533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955D3-9D3C-193C-0DF9-99BFF6D33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20376E7-190F-804E-3CB2-0DA9EA521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do produto]</a:t>
            </a:r>
          </a:p>
          <a:p>
            <a:r>
              <a:rPr lang="pt-BR" b="1" dirty="0"/>
              <a:t>[dimensões]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0F793E6-1DFD-BCC4-DA7E-4AC50E53AB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5387975" cy="4105369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57088F4F-F240-94AD-59CE-A084E2AF24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668337"/>
            <a:ext cx="5414510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da técnica]</a:t>
            </a:r>
          </a:p>
          <a:p>
            <a:r>
              <a:rPr lang="pt-BR" b="1" dirty="0"/>
              <a:t>[nome da matéria-prima principal]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14C60EEF-B9D0-45CF-960B-61C5F083DE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084294"/>
            <a:ext cx="5414510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18789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AA1B7-B587-5560-DA4B-2ED6340BA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85C8898-B1C8-79AC-DBD8-30505A21A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do produto]</a:t>
            </a:r>
          </a:p>
          <a:p>
            <a:r>
              <a:rPr lang="pt-BR" b="1" dirty="0"/>
              <a:t>[dimensões]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F78776D-800D-B375-0146-05F3881F56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5387975" cy="4105369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C9ED07F6-C409-4342-5D1E-F485D19FE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668337"/>
            <a:ext cx="5414510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da técnica]</a:t>
            </a:r>
          </a:p>
          <a:p>
            <a:r>
              <a:rPr lang="pt-BR" b="1" dirty="0"/>
              <a:t>[nome da matéria-prima principal]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C42C2C10-3FA5-90E3-7931-7BA8745921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084294"/>
            <a:ext cx="5414510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00625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C0E83-8624-D6EE-0EB2-6DBAEF7F5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A9A195F-EEC5-7D41-ACA9-786E3BBA6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do produto]</a:t>
            </a:r>
          </a:p>
          <a:p>
            <a:r>
              <a:rPr lang="pt-BR" b="1" dirty="0"/>
              <a:t>[dimensões]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3B4C62-8F80-E631-A3B0-AF862A254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5387975" cy="4105369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04024807-17D2-6198-014E-5AFDD1343C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668337"/>
            <a:ext cx="5414510" cy="1214251"/>
          </a:xfrm>
        </p:spPr>
        <p:txBody>
          <a:bodyPr>
            <a:normAutofit/>
          </a:bodyPr>
          <a:lstStyle/>
          <a:p>
            <a:r>
              <a:rPr lang="pt-BR" b="1" dirty="0"/>
              <a:t>[nome da técnica]</a:t>
            </a:r>
          </a:p>
          <a:p>
            <a:r>
              <a:rPr lang="pt-BR" b="1" dirty="0"/>
              <a:t>[nome da matéria-prima principal]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71732160-F92A-A488-D87E-5975E8611E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084294"/>
            <a:ext cx="5414510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7602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033E23-5BAE-FB44-6CBF-B0A64856A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(FORMAÇÃO COMPLEMENTAR):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B41E3B-30E5-F055-B532-65D04EFD40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Não é necessário alterar o texto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Reúna imagens legíveis dos seus certificados e declarações de cursos e oficinas que participou, caso possua</a:t>
            </a:r>
            <a:endParaRPr lang="en-US" sz="280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Caso não possua certificado ou declaração de participação em cursos e oficinas, apague este slide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6062541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468790-DCD6-8CE2-EDE3-CCFEDEDAC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Formação complementar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687D6A9-0377-4319-2689-35D9670FEC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/>
              <a:t>Certificados e declarações de participação em capacitação</a:t>
            </a:r>
          </a:p>
        </p:txBody>
      </p:sp>
    </p:spTree>
    <p:extLst>
      <p:ext uri="{BB962C8B-B14F-4D97-AF65-F5344CB8AC3E}">
        <p14:creationId xmlns:p14="http://schemas.microsoft.com/office/powerpoint/2010/main" val="24006743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20E46D-5E4E-C17F-31D6-36E55B9CA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(FORMAÇÃO COMPLEMENTAR):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8F12D7F-8511-2668-621D-DAD0CFF8A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Coloque fotos legíveis dos certificados e declarações da(o) artesã(o) de cursos e oficinas que participou, caso possua, caso contrário apague este slide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Insira uma imagem que comprove a participação no curso ou oficina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Descrição (do que se trata: evento, festa, show, seminário, encontro, etc.)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Data da imagem (data ou período aproximado com mês e ano)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Local mostrado na imagem Link de matéria/ post comprovando a atuação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Caso não possua comprovações, apague os slides referentes à formação complementar.</a:t>
            </a:r>
          </a:p>
        </p:txBody>
      </p:sp>
    </p:spTree>
    <p:extLst>
      <p:ext uri="{BB962C8B-B14F-4D97-AF65-F5344CB8AC3E}">
        <p14:creationId xmlns:p14="http://schemas.microsoft.com/office/powerpoint/2010/main" val="27550207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CB9381-0E56-9624-CC51-322481134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16C52D17-A6BB-61BE-2A7D-82B0F4E14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 fontScale="85000" lnSpcReduction="20000"/>
          </a:bodyPr>
          <a:lstStyle/>
          <a:p>
            <a:r>
              <a:rPr lang="pt-BR" b="1"/>
              <a:t>[nome do curso]</a:t>
            </a:r>
          </a:p>
          <a:p>
            <a:r>
              <a:rPr lang="pt-BR" b="1"/>
              <a:t>[carga horária]</a:t>
            </a:r>
          </a:p>
          <a:p>
            <a:r>
              <a:rPr lang="pt-BR" b="1"/>
              <a:t>[Instituição 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9BFC54B-3A56-8661-95FF-ED8E9E8EC0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10650088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47328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FF6CD-A26A-4641-7B6C-A6C06E99E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2DD0EC5-DF34-19AD-6042-B9A6C8FB5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 fontScale="85000" lnSpcReduction="20000"/>
          </a:bodyPr>
          <a:lstStyle/>
          <a:p>
            <a:r>
              <a:rPr lang="pt-BR" b="1"/>
              <a:t>[nome do curso]</a:t>
            </a:r>
          </a:p>
          <a:p>
            <a:r>
              <a:rPr lang="pt-BR" b="1"/>
              <a:t>[carga horária]</a:t>
            </a:r>
          </a:p>
          <a:p>
            <a:r>
              <a:rPr lang="pt-BR" b="1"/>
              <a:t>[Instituição 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EEBE5E7-E951-6900-B7E4-997BD34ADB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10650088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65814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D0D2F-ABBC-3066-DCBB-C03D46E98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36A033D-6AFD-92EC-2E73-02A3279A9E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 fontScale="85000" lnSpcReduction="20000"/>
          </a:bodyPr>
          <a:lstStyle/>
          <a:p>
            <a:r>
              <a:rPr lang="pt-BR" b="1"/>
              <a:t>[nome do curso]</a:t>
            </a:r>
          </a:p>
          <a:p>
            <a:r>
              <a:rPr lang="pt-BR" b="1"/>
              <a:t>[carga horária]</a:t>
            </a:r>
          </a:p>
          <a:p>
            <a:r>
              <a:rPr lang="pt-BR" b="1"/>
              <a:t>[Instituição 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F24BB13-CCF7-FDD4-0310-D602243643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10650088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7062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B2D04916-6002-F6B7-0D98-4AAEF6127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AA7E42-A3A0-D93D-C6B5-2AEA53D8D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cs typeface="Posterama"/>
              </a:rPr>
              <a:t>Orientações para a próxima página (NOME E FOTO):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45EA516-2862-1AC6-91A4-1027FECB5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Escreva o nome completo da entidade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Escreva a sigla da entidade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Escreva a cidade/UF de sede e/ou abrangência da entidade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2400" dirty="0" err="1">
                <a:solidFill>
                  <a:srgbClr val="444444"/>
                </a:solidFill>
                <a:latin typeface="Aptos"/>
              </a:rPr>
              <a:t>Escreva</a:t>
            </a:r>
            <a:r>
              <a:rPr lang="en-US" sz="2400" dirty="0">
                <a:solidFill>
                  <a:srgbClr val="444444"/>
                </a:solidFill>
                <a:latin typeface="Aptos"/>
              </a:rPr>
              <a:t> o </a:t>
            </a:r>
            <a:r>
              <a:rPr lang="en-US" sz="2400" dirty="0" err="1">
                <a:solidFill>
                  <a:srgbClr val="444444"/>
                </a:solidFill>
                <a:latin typeface="Aptos"/>
              </a:rPr>
              <a:t>ano</a:t>
            </a:r>
            <a:r>
              <a:rPr lang="en-US" sz="2400" dirty="0">
                <a:solidFill>
                  <a:srgbClr val="444444"/>
                </a:solidFill>
                <a:latin typeface="Aptos"/>
              </a:rPr>
              <a:t> do </a:t>
            </a:r>
            <a:r>
              <a:rPr lang="en-US" sz="2400" dirty="0" err="1">
                <a:solidFill>
                  <a:srgbClr val="444444"/>
                </a:solidFill>
                <a:latin typeface="Aptos"/>
              </a:rPr>
              <a:t>portfólio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Insira a logomarca da entidade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80120882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5A927-DD6C-A4AF-7386-9917A9B1C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0C4792D-CB01-891E-8AF8-CB71B72FE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 fontScale="85000" lnSpcReduction="20000"/>
          </a:bodyPr>
          <a:lstStyle/>
          <a:p>
            <a:r>
              <a:rPr lang="pt-BR" b="1"/>
              <a:t>[nome do curso]</a:t>
            </a:r>
          </a:p>
          <a:p>
            <a:r>
              <a:rPr lang="pt-BR" b="1"/>
              <a:t>[carga horária]</a:t>
            </a:r>
          </a:p>
          <a:p>
            <a:r>
              <a:rPr lang="pt-BR" b="1"/>
              <a:t>[Instituição 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BB7AAFF-4309-EB45-4FF4-2B1D378B1D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10650088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59529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A3118-6EB3-F919-FB36-9BE75A86F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6F915E7-1BE2-B93D-BA3B-974BE7C1D0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 fontScale="85000" lnSpcReduction="20000"/>
          </a:bodyPr>
          <a:lstStyle/>
          <a:p>
            <a:r>
              <a:rPr lang="pt-BR" b="1"/>
              <a:t>[nome do curso]</a:t>
            </a:r>
          </a:p>
          <a:p>
            <a:r>
              <a:rPr lang="pt-BR" b="1"/>
              <a:t>[carga horária]</a:t>
            </a:r>
          </a:p>
          <a:p>
            <a:r>
              <a:rPr lang="pt-BR" b="1"/>
              <a:t>[Instituição 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13D3C79-D3A6-2D25-A496-ED691F5B1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10650088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55423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B524A2-0F0A-DF01-2C97-EC47F4770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(PARTICIPAÇÃO EM FEIRAS E EVENTOS):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D01B4FF-A4AB-091D-12A4-54122DDB1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Não é necessário alterar o texto</a:t>
            </a:r>
            <a:endParaRPr lang="en-US" sz="2800" dirty="0"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Reúna imagens legíveis das declarações ou registro fotográfico de feiras, exposições, eventos, que participou como artesão, caso possua</a:t>
            </a:r>
            <a:endParaRPr lang="en-US" sz="2800" dirty="0"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Caso não possua comprovações, apague os slides referentes à participação em feiras e eventos.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193456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0495C6-8B94-114D-7DFA-2CF75AED8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Participação em feiras e eventos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A189FCF-D8FA-CDD6-3312-FCACE3D1DB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162419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69C119-39F2-244D-C95E-11DB1105D9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(PARTICIPAÇÃO EM FEIRAS E EVENTOS):</a:t>
            </a:r>
            <a:endParaRPr lang="pt-BR" sz="3600" dirty="0">
              <a:solidFill>
                <a:srgbClr val="000000"/>
              </a:solidFill>
              <a:cs typeface="Posterama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00B603-2D90-2F62-6FBD-C1F0ECE4E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Insira uma imagem que comprove a participação da(o) artesã(o) no evento (pode ser foto, declaração, cartaz, folheto, lista de selecionados onde conste o teu nome, outros)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Uma imagem por evento é suficiente para fins de comprovação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Descrição (do que se trata: evento, festa, show, seminário, encontro etc.)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Data da imagem (data ou período aproximado com mês e ano)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Local mostrado na imagem Link de matéria/ post comprovando a atuação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7104857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10628E85-68FB-C496-D597-B1795370B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025" y="878399"/>
            <a:ext cx="5387975" cy="1326919"/>
          </a:xfrm>
        </p:spPr>
        <p:txBody>
          <a:bodyPr>
            <a:normAutofit fontScale="92500" lnSpcReduction="20000"/>
          </a:bodyPr>
          <a:lstStyle/>
          <a:p>
            <a:r>
              <a:rPr lang="pt-BR" b="1"/>
              <a:t>[nome do evento]</a:t>
            </a:r>
          </a:p>
          <a:p>
            <a:r>
              <a:rPr lang="pt-BR" b="1"/>
              <a:t>[local ou cidade do evento]</a:t>
            </a:r>
          </a:p>
          <a:p>
            <a:r>
              <a:rPr lang="pt-BR" b="1"/>
              <a:t>[data do evento]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A6535A24-01F5-80AB-5A7E-D6C85EDDA9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487706"/>
            <a:ext cx="5387975" cy="3701957"/>
          </a:xfr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46A69110-9BD3-19A0-FCAE-78F0F4F93F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668336"/>
            <a:ext cx="5414510" cy="1536981"/>
          </a:xfrm>
        </p:spPr>
        <p:txBody>
          <a:bodyPr>
            <a:normAutofit fontScale="92500" lnSpcReduction="20000"/>
          </a:bodyPr>
          <a:lstStyle/>
          <a:p>
            <a:r>
              <a:rPr lang="pt-BR" b="1"/>
              <a:t>[nome do evento]</a:t>
            </a:r>
          </a:p>
          <a:p>
            <a:r>
              <a:rPr lang="pt-BR" b="1"/>
              <a:t>[local ou cidade do evento]</a:t>
            </a:r>
          </a:p>
          <a:p>
            <a:r>
              <a:rPr lang="pt-BR" b="1"/>
              <a:t>[data do evento]</a:t>
            </a:r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3F3872FF-DFAB-F7AD-0FE5-054C0BD79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487706"/>
            <a:ext cx="5414510" cy="3701957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08269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90EC42-5C88-8A7D-6F51-3BF8780DF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</a:t>
            </a:r>
            <a:br>
              <a:rPr lang="pt-BR" sz="3600" dirty="0">
                <a:cs typeface="Posterama"/>
              </a:rPr>
            </a:br>
            <a:r>
              <a:rPr lang="pt-BR" sz="3600" dirty="0">
                <a:cs typeface="Posterama"/>
              </a:rPr>
              <a:t>(COMERCIALIZAÇÃO: material de apoio):</a:t>
            </a:r>
            <a:endParaRPr lang="pt-BR" sz="3600" dirty="0">
              <a:solidFill>
                <a:srgbClr val="000000"/>
              </a:solidFill>
              <a:cs typeface="Posterama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E90FCD9-0EFB-49A2-3D3A-CC16D9964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Não é necessário alterar o texto</a:t>
            </a:r>
            <a:endParaRPr lang="en-US" sz="2800" dirty="0"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Reúna imagens que comprove materiais de apoio como: maquineta de cartão, embalagem, etiqueta, cartão de visita .</a:t>
            </a:r>
            <a:endParaRPr lang="pt-BR" dirty="0">
              <a:solidFill>
                <a:srgbClr val="262626"/>
              </a:solidFill>
              <a:latin typeface="Avenir Next LT Pro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Caso não possua comprovações, apague os slides referentes à divulgação nas redes sociais.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1752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B18E8-653A-E88B-CF09-3F8812C9F6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A04A13-00B6-42D0-8915-274E69D19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Comercialização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5CF1CC7-2785-6044-3913-0F6F2A2661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/>
              <a:t>Material de apoio</a:t>
            </a:r>
          </a:p>
        </p:txBody>
      </p:sp>
    </p:spTree>
    <p:extLst>
      <p:ext uri="{BB962C8B-B14F-4D97-AF65-F5344CB8AC3E}">
        <p14:creationId xmlns:p14="http://schemas.microsoft.com/office/powerpoint/2010/main" val="14485918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E58D76-966E-04DE-AFFF-53884922F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</a:t>
            </a:r>
            <a:br>
              <a:rPr lang="pt-BR" sz="3600" dirty="0">
                <a:cs typeface="Posterama"/>
              </a:rPr>
            </a:br>
            <a:r>
              <a:rPr lang="pt-BR" sz="3600" dirty="0">
                <a:cs typeface="Posterama"/>
              </a:rPr>
              <a:t>(COMERCIALIZAÇÃO):</a:t>
            </a:r>
            <a:endParaRPr lang="pt-BR" sz="3600" dirty="0">
              <a:solidFill>
                <a:srgbClr val="000000"/>
              </a:solidFill>
              <a:cs typeface="Posterama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5A6E2C3-A5CD-ABBD-9A13-0C3D5F9FE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Insira uma imagem que comprove materiais de apoio como: maquineta de cartão, embalagem, etiqueta, cartão de visita,  tabela de produtos, QR </a:t>
            </a:r>
            <a:r>
              <a:rPr lang="pt-BR" sz="2800" dirty="0" err="1">
                <a:solidFill>
                  <a:srgbClr val="000000"/>
                </a:solidFill>
                <a:latin typeface="Aptos"/>
              </a:rPr>
              <a:t>Code</a:t>
            </a:r>
            <a:r>
              <a:rPr lang="pt-BR" sz="2800" dirty="0">
                <a:solidFill>
                  <a:srgbClr val="000000"/>
                </a:solidFill>
                <a:latin typeface="Aptos"/>
              </a:rPr>
              <a:t>.</a:t>
            </a:r>
            <a:endParaRPr lang="en-US" sz="2800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5284669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EFC5F-5450-5B8B-65E0-73F79F294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AA5C7DDC-232E-DB3C-C6F3-36B3CBCD4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025" y="878399"/>
            <a:ext cx="5387975" cy="1326919"/>
          </a:xfrm>
        </p:spPr>
        <p:txBody>
          <a:bodyPr>
            <a:normAutofit/>
          </a:bodyPr>
          <a:lstStyle/>
          <a:p>
            <a:r>
              <a:rPr lang="pt-BR" b="1" dirty="0"/>
              <a:t>[nome do material]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9210ED54-A72D-03C7-56E3-705A3D76E5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487706"/>
            <a:ext cx="5387975" cy="3701957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B8392766-B93C-8484-207C-6EBB834A8F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668336"/>
            <a:ext cx="5414510" cy="1536981"/>
          </a:xfrm>
        </p:spPr>
        <p:txBody>
          <a:bodyPr>
            <a:normAutofit/>
          </a:bodyPr>
          <a:lstStyle/>
          <a:p>
            <a:r>
              <a:rPr lang="pt-BR" b="1" dirty="0"/>
              <a:t>[nome do material]</a:t>
            </a:r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F39A39AC-3F95-C1CA-DDCC-CF4D8112DD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487706"/>
            <a:ext cx="5414510" cy="3701957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6340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áfico, Gráfico de dispersão&#10;&#10;O conteúdo gerado por IA pode estar incorreto.">
            <a:extLst>
              <a:ext uri="{FF2B5EF4-FFF2-40B4-BE49-F238E27FC236}">
                <a16:creationId xmlns:a16="http://schemas.microsoft.com/office/drawing/2014/main" id="{1206A2A0-5D16-75FE-8E78-ADFAC0EC135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5134" b="19866"/>
          <a:stretch>
            <a:fillRect/>
          </a:stretch>
        </p:blipFill>
        <p:spPr>
          <a:xfrm>
            <a:off x="-1" y="10"/>
            <a:ext cx="12192001" cy="68579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22412784-CC83-FE33-223E-9925898BE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095" y="1359769"/>
            <a:ext cx="10972800" cy="1325563"/>
          </a:xfrm>
        </p:spPr>
        <p:txBody>
          <a:bodyPr>
            <a:normAutofit fontScale="90000"/>
          </a:bodyPr>
          <a:lstStyle/>
          <a:p>
            <a:r>
              <a:rPr lang="pt-BR" dirty="0"/>
              <a:t>[Nome da entidade] </a:t>
            </a:r>
            <a:br>
              <a:rPr lang="pt-BR" dirty="0"/>
            </a:br>
            <a:r>
              <a:rPr lang="pt-BR" dirty="0"/>
              <a:t>[Sigla da entidade]</a:t>
            </a:r>
            <a:br>
              <a:rPr lang="pt-BR" dirty="0"/>
            </a:br>
            <a:r>
              <a:rPr lang="pt-BR" dirty="0"/>
              <a:t>[Cidade/UF] </a:t>
            </a:r>
            <a:br>
              <a:rPr lang="pt-BR" dirty="0"/>
            </a:br>
            <a:r>
              <a:rPr lang="pt-BR" dirty="0"/>
              <a:t>[Ano]</a:t>
            </a:r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5CBCE07E-3093-4B49-ECE4-D02AC5E647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922494"/>
            <a:ext cx="5486400" cy="3220244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7E064A29-7F8D-AE7E-09B0-66E4AE506D7B}"/>
              </a:ext>
            </a:extLst>
          </p:cNvPr>
          <p:cNvSpPr txBox="1">
            <a:spLocks/>
          </p:cNvSpPr>
          <p:nvPr/>
        </p:nvSpPr>
        <p:spPr>
          <a:xfrm>
            <a:off x="403412" y="2448171"/>
            <a:ext cx="516367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86201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D4EB2-0C69-BE0C-B5FA-22E86391C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32AEF80A-3E13-9379-274F-B28BA0CB8F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025" y="878399"/>
            <a:ext cx="5387975" cy="1326919"/>
          </a:xfrm>
        </p:spPr>
        <p:txBody>
          <a:bodyPr>
            <a:normAutofit/>
          </a:bodyPr>
          <a:lstStyle/>
          <a:p>
            <a:r>
              <a:rPr lang="pt-BR" b="1" dirty="0"/>
              <a:t>[nome do material]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76EBA7C8-DEA9-9354-890E-74ABD0018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487706"/>
            <a:ext cx="5387975" cy="3701957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A29210E9-C1A7-E3A7-C34C-9C3E9A98F5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668336"/>
            <a:ext cx="5414510" cy="1536981"/>
          </a:xfrm>
        </p:spPr>
        <p:txBody>
          <a:bodyPr>
            <a:normAutofit/>
          </a:bodyPr>
          <a:lstStyle/>
          <a:p>
            <a:r>
              <a:rPr lang="pt-BR" b="1" dirty="0"/>
              <a:t>[nome do material]</a:t>
            </a:r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1424BFFD-681E-0BD7-E81A-69D118F224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487706"/>
            <a:ext cx="5414510" cy="3701957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83900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BDAA2E-D43D-EFFA-D2A8-65F9D65455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69EFD8AA-4076-5840-3070-B94E91BCE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025" y="878399"/>
            <a:ext cx="5387975" cy="1326919"/>
          </a:xfrm>
        </p:spPr>
        <p:txBody>
          <a:bodyPr>
            <a:normAutofit/>
          </a:bodyPr>
          <a:lstStyle/>
          <a:p>
            <a:r>
              <a:rPr lang="pt-BR" b="1" dirty="0"/>
              <a:t>[nome do material]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89D3F6A6-F9BE-8669-BA19-A1F0C6C568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487706"/>
            <a:ext cx="5387975" cy="3701957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9" name="Espaço Reservado para Texto 8">
            <a:extLst>
              <a:ext uri="{FF2B5EF4-FFF2-40B4-BE49-F238E27FC236}">
                <a16:creationId xmlns:a16="http://schemas.microsoft.com/office/drawing/2014/main" id="{2819D7B6-A060-8923-43F0-7171A07C00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7890" y="668336"/>
            <a:ext cx="5414510" cy="1536981"/>
          </a:xfrm>
        </p:spPr>
        <p:txBody>
          <a:bodyPr>
            <a:normAutofit/>
          </a:bodyPr>
          <a:lstStyle/>
          <a:p>
            <a:r>
              <a:rPr lang="pt-BR" b="1" dirty="0"/>
              <a:t>[nome do material]</a:t>
            </a:r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7A35C532-4F33-A7A9-639C-7B15DA1047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487706"/>
            <a:ext cx="5414510" cy="3701957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60474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CF6F05-3654-CD24-F335-B86312650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Divulgação nas Redes Sociais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B821262-047E-31C7-AB34-4B4E4B9087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t-BR" dirty="0"/>
              <a:t>Canais de divulgação</a:t>
            </a:r>
          </a:p>
        </p:txBody>
      </p:sp>
    </p:spTree>
    <p:extLst>
      <p:ext uri="{BB962C8B-B14F-4D97-AF65-F5344CB8AC3E}">
        <p14:creationId xmlns:p14="http://schemas.microsoft.com/office/powerpoint/2010/main" val="413497950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8E52DD26-4708-8899-0170-CB5EA0C85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936B61-8A5B-230D-4216-6293C1953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</a:t>
            </a:r>
            <a:br>
              <a:rPr lang="pt-BR" sz="3600" dirty="0">
                <a:cs typeface="Posterama"/>
              </a:rPr>
            </a:br>
            <a:r>
              <a:rPr lang="pt-BR" sz="3600" dirty="0">
                <a:cs typeface="Posterama"/>
              </a:rPr>
              <a:t>(DIVULGAÇÃO NAS REDES SOCIAIS):</a:t>
            </a:r>
            <a:endParaRPr lang="pt-BR" sz="3600" dirty="0">
              <a:solidFill>
                <a:srgbClr val="000000"/>
              </a:solidFill>
              <a:cs typeface="Posterama"/>
            </a:endParaRP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A5C7FA-092E-D437-B2BB-D05F14592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Insira uma imagem que comprove o seu perfil profissional em redes sociais como Instagram, Facebook, Pinterest, X, outros.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449078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9D8F623-3CEA-8E52-2591-48680951E0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668337"/>
            <a:ext cx="5387975" cy="823912"/>
          </a:xfrm>
        </p:spPr>
        <p:txBody>
          <a:bodyPr/>
          <a:lstStyle/>
          <a:p>
            <a:r>
              <a:rPr lang="pt-BR" b="1" dirty="0"/>
              <a:t>Instagram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176A8D8-B523-E691-CE35-22D46A4B7E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1816100"/>
            <a:ext cx="5387975" cy="4373563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CB25FF2-5912-4459-FDAB-BD97F3E62E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1816100"/>
            <a:ext cx="5414510" cy="4373563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04C1BFD7-C4AC-6F23-5DC3-66D270FD52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79914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15865D-297E-53C3-C3F2-624F722B5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6DC73EB-E906-F5E9-FC30-55341E88CF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668337"/>
            <a:ext cx="5387975" cy="823912"/>
          </a:xfrm>
        </p:spPr>
        <p:txBody>
          <a:bodyPr/>
          <a:lstStyle/>
          <a:p>
            <a:r>
              <a:rPr lang="pt-BR" b="1" dirty="0"/>
              <a:t>Facebook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837D461-3FE0-E90A-2417-FACD2CA15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1816100"/>
            <a:ext cx="5387975" cy="4373563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83C2DF0-680B-6E6E-3AD7-61C62D97CD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1816100"/>
            <a:ext cx="5414510" cy="4373563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51109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E26B8-61E3-966A-AD96-08027EBC2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2CA0F66-6152-E68F-1E60-D2F92D3F3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668337"/>
            <a:ext cx="5387975" cy="823912"/>
          </a:xfrm>
        </p:spPr>
        <p:txBody>
          <a:bodyPr/>
          <a:lstStyle/>
          <a:p>
            <a:r>
              <a:rPr lang="pt-BR" b="1" dirty="0" err="1"/>
              <a:t>Xxxxxxxx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54E9609-9E5C-F5D7-1A1D-5EDB4F806C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1816100"/>
            <a:ext cx="5387975" cy="4373563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B5D1EA1-7C17-54EC-1D2D-28D6852075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1816100"/>
            <a:ext cx="5414510" cy="4373563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527FF3C5-9656-72E2-44FF-7BCC30C464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685569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DCA369-D7C3-F4D7-8832-4DBD09CCA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</a:t>
            </a:r>
            <a:br>
              <a:rPr lang="pt-BR" sz="3600" dirty="0">
                <a:cs typeface="Posterama"/>
              </a:rPr>
            </a:br>
            <a:r>
              <a:rPr lang="pt-BR" sz="3600" dirty="0">
                <a:cs typeface="Posterama"/>
              </a:rPr>
              <a:t>(MÍDIA, PRÊMIOS E HOMENAGENS):</a:t>
            </a:r>
            <a:endParaRPr lang="pt-BR" sz="3600" dirty="0">
              <a:solidFill>
                <a:srgbClr val="000000"/>
              </a:solidFill>
              <a:cs typeface="Posterama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C4CEBFA-82FE-DDE0-C582-C52F85AB13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Não é necessário alterar o texto.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Reúna imagens e links de matérias de jornal, sites que você foi notícia, prêmios e homenagens que recebeu, caso possua</a:t>
            </a:r>
            <a:endParaRPr lang="en-US" sz="280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Caso não possua tais comprovações, apague os slides referentes a matérias jornalísticas, prêmios e homenagens.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00776176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0D13EC-7FF4-4A94-138C-1D2213871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Reconhecimento Público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57A175-56F1-473C-687F-82E8E7DE05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Matérias jornalísticas, prêmios e homenagens</a:t>
            </a:r>
          </a:p>
        </p:txBody>
      </p:sp>
    </p:spTree>
    <p:extLst>
      <p:ext uri="{BB962C8B-B14F-4D97-AF65-F5344CB8AC3E}">
        <p14:creationId xmlns:p14="http://schemas.microsoft.com/office/powerpoint/2010/main" val="241189515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197139-AFBB-89EA-C4ED-E2C831257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</a:t>
            </a:r>
            <a:br>
              <a:rPr lang="pt-BR" sz="3600" dirty="0">
                <a:cs typeface="Posterama"/>
              </a:rPr>
            </a:br>
            <a:r>
              <a:rPr lang="pt-BR" sz="3600" dirty="0">
                <a:cs typeface="Posterama"/>
              </a:rPr>
              <a:t>(MÍDIA, PRÊMIOS E HOMENAGENS):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DE13EC-97A6-0816-78D7-A5041F054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Coloque imagens legíveis matérias jornalísticas, prêmios e homenagens, caso possua, caso contrário apague este slide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Insira o nome do tipo de divulgação (entrevista ou matéria especial), prêmio, homenagem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Insira a data de publicação da matéria jornalística, entrega do prêmio ou homenagem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Insira o nome do veículo de comunicação ou instituição que concedeu o prêmio ou homenagem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Insira uma imagem que comprove a sua participação no curso ou oficina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004979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B73DE3-9713-4D14-CE0A-495F76921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>
                <a:cs typeface="Posterama"/>
              </a:rPr>
              <a:t>Orientações para a próxima página</a:t>
            </a:r>
            <a:r>
              <a:rPr lang="pt-BR" dirty="0">
                <a:cs typeface="Posterama"/>
              </a:rPr>
              <a:t> (APRESENTAÇÃO DA ENTIDADE):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AAD9848-4C90-3135-AAFF-7DBAE846B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06204"/>
            <a:ext cx="10972800" cy="4496609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200" dirty="0">
                <a:solidFill>
                  <a:srgbClr val="000000"/>
                </a:solidFill>
                <a:latin typeface="Aptos"/>
              </a:rPr>
              <a:t>Elabore uma breve descrição (o que é , o que faz, por que faz), ações e projetos realizados, história,  valores e missões, tempo de atuação, comunidade envolvida, identidade cultural ou territorial, técnicas tradicionais difundidas, selo de origem, indicação geográfica.</a:t>
            </a:r>
            <a:endParaRPr lang="en-US" sz="2200" dirty="0">
              <a:solidFill>
                <a:srgbClr val="444444"/>
              </a:solidFill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t-BR" sz="2200" dirty="0">
              <a:solidFill>
                <a:srgbClr val="444444"/>
              </a:solidFill>
              <a:latin typeface="Aptos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200" dirty="0">
                <a:solidFill>
                  <a:srgbClr val="000000"/>
                </a:solidFill>
                <a:latin typeface="Aptos"/>
              </a:rPr>
              <a:t>Ex. </a:t>
            </a:r>
            <a:r>
              <a:rPr lang="pt-BR" dirty="0"/>
              <a:t>A </a:t>
            </a:r>
            <a:r>
              <a:rPr lang="pt-BR" b="1" dirty="0"/>
              <a:t>[Nome da Entidade]</a:t>
            </a:r>
            <a:r>
              <a:rPr lang="pt-BR" dirty="0"/>
              <a:t>, fundada em </a:t>
            </a:r>
            <a:r>
              <a:rPr lang="pt-BR" b="1" dirty="0"/>
              <a:t>[ano]</a:t>
            </a:r>
            <a:r>
              <a:rPr lang="pt-BR" dirty="0"/>
              <a:t>, é uma organização representativa de artesãos do </a:t>
            </a:r>
            <a:r>
              <a:rPr lang="pt-BR" b="1" dirty="0"/>
              <a:t>[município/território]</a:t>
            </a:r>
            <a:r>
              <a:rPr lang="pt-BR" dirty="0"/>
              <a:t>, dedicada à valorização, preservação e fortalecimento da produção artesanal local. Atuamos na promoção de técnicas tradicionais, na articulação de oportunidades de comercialização e na formação continuada de nossos associados.</a:t>
            </a:r>
            <a:br>
              <a:rPr lang="pt-BR" dirty="0"/>
            </a:br>
            <a:r>
              <a:rPr lang="pt-BR" dirty="0"/>
              <a:t>Nosso compromisso é garantir que o artesanato da nossa região continue expressando identidade, memória e inovação.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175197614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7F15C7-7805-2E42-9152-E3A24016F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D03E73A-91BC-91CD-B560-485FF066D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 fontScale="62500" lnSpcReduction="20000"/>
          </a:bodyPr>
          <a:lstStyle/>
          <a:p>
            <a:r>
              <a:rPr lang="pt-BR" b="1"/>
              <a:t>[nome do tipo de divulgação (entrevista ou matéria especial), prêmio, homenagem]</a:t>
            </a:r>
          </a:p>
          <a:p>
            <a:r>
              <a:rPr lang="pt-BR" b="1"/>
              <a:t>[Data]</a:t>
            </a:r>
          </a:p>
          <a:p>
            <a:r>
              <a:rPr lang="pt-BR" b="1"/>
              <a:t>[Nome do veículo de comunicação ou instituição]</a:t>
            </a:r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B0485466-33A5-10EE-DAF1-B98469E55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668337"/>
            <a:ext cx="5414510" cy="1214251"/>
          </a:xfrm>
        </p:spPr>
        <p:txBody>
          <a:bodyPr>
            <a:normAutofit fontScale="62500" lnSpcReduction="20000"/>
          </a:bodyPr>
          <a:lstStyle/>
          <a:p>
            <a:r>
              <a:rPr lang="pt-BR" b="1"/>
              <a:t>[nome do (tipo de divulgação como entrevista ou matéria especial), prêmio, homenagem]</a:t>
            </a:r>
          </a:p>
          <a:p>
            <a:r>
              <a:rPr lang="pt-BR" b="1"/>
              <a:t>[Data]</a:t>
            </a:r>
          </a:p>
          <a:p>
            <a:r>
              <a:rPr lang="pt-BR" b="1"/>
              <a:t>[Nome do veículo de comunicação ou instituição]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867A1966-FE1C-0E57-B3E5-6C2F15ABAD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084294"/>
            <a:ext cx="5414510" cy="4105369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16F32CD-0A84-7785-68E4-72280DA1DC5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901808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FDA2EA-CEE6-0EB6-373A-23D462DB8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CF8A8BB-BD46-0A8B-FACE-BE90982A7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 fontScale="62500" lnSpcReduction="20000"/>
          </a:bodyPr>
          <a:lstStyle/>
          <a:p>
            <a:r>
              <a:rPr lang="pt-BR" b="1"/>
              <a:t>[nome do tipo de divulgação (entrevista ou matéria especial), prêmio, homenagem]</a:t>
            </a:r>
          </a:p>
          <a:p>
            <a:r>
              <a:rPr lang="pt-BR" b="1"/>
              <a:t>[Data]</a:t>
            </a:r>
          </a:p>
          <a:p>
            <a:r>
              <a:rPr lang="pt-BR" b="1"/>
              <a:t>[Nome do veículo de comunicação ou instituição]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3F515D9-ECF8-D227-C26C-C4D53A056B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5387975" cy="4105369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CB91EC84-B049-2CB0-FF88-E9B8B6AF64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668337"/>
            <a:ext cx="5414510" cy="1214251"/>
          </a:xfrm>
        </p:spPr>
        <p:txBody>
          <a:bodyPr>
            <a:normAutofit fontScale="62500" lnSpcReduction="20000"/>
          </a:bodyPr>
          <a:lstStyle/>
          <a:p>
            <a:r>
              <a:rPr lang="pt-BR" b="1"/>
              <a:t>[nome do (tipo de divulgação como entrevista ou matéria especial), prêmio, homenagem]</a:t>
            </a:r>
          </a:p>
          <a:p>
            <a:r>
              <a:rPr lang="pt-BR" b="1"/>
              <a:t>[Data]</a:t>
            </a:r>
          </a:p>
          <a:p>
            <a:r>
              <a:rPr lang="pt-BR" b="1"/>
              <a:t>[Nome do veículo de comunicação ou instituição]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B3C80193-97E7-F4FA-3B74-3DE7761101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084294"/>
            <a:ext cx="5414510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64473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117AB27B-F46D-A7BF-4B38-126649BA1C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C387B3-C557-2C76-DFC8-C9AE2CD28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</a:t>
            </a:r>
            <a:br>
              <a:rPr lang="pt-BR" sz="3600" dirty="0">
                <a:cs typeface="Posterama"/>
              </a:rPr>
            </a:br>
            <a:r>
              <a:rPr lang="pt-BR" sz="3600" dirty="0">
                <a:cs typeface="Posterama"/>
              </a:rPr>
              <a:t>(Ações e Projetos Realizados):</a:t>
            </a:r>
            <a:endParaRPr lang="pt-BR" sz="3600" dirty="0">
              <a:solidFill>
                <a:srgbClr val="000000"/>
              </a:solidFill>
              <a:cs typeface="Posterama"/>
            </a:endParaRP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7175D6F-A71E-83B8-B943-DCF7676D4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Reúna imagens e links de matérias de jornal, sites, contratos, notas fiscais, caso possua</a:t>
            </a:r>
            <a:endParaRPr lang="en-US" sz="2800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sz="2800" dirty="0">
                <a:solidFill>
                  <a:srgbClr val="000000"/>
                </a:solidFill>
                <a:latin typeface="Aptos"/>
              </a:rPr>
              <a:t>Caso não possua tais comprovações, apague os slides referentes a ações e projetos realizados.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91422986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1B859-170D-C330-E1E3-3EED81893C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9908AD-CD45-6307-3830-21C3057AA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Ações e Projetos Realizados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15CAB68-E16D-C885-3A1A-1753D2A71F4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Eventos, feiras, qualificação e visitas técnicas</a:t>
            </a:r>
          </a:p>
        </p:txBody>
      </p:sp>
    </p:spTree>
    <p:extLst>
      <p:ext uri="{BB962C8B-B14F-4D97-AF65-F5344CB8AC3E}">
        <p14:creationId xmlns:p14="http://schemas.microsoft.com/office/powerpoint/2010/main" val="16724375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48CDF79-A251-6E68-AA24-8F0630D84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A12D8C-7675-9AE0-1F31-E19595B56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>
                <a:cs typeface="Posterama"/>
              </a:rPr>
              <a:t>Orientações para a próxima página </a:t>
            </a:r>
            <a:br>
              <a:rPr lang="pt-BR" sz="3600" dirty="0">
                <a:cs typeface="Posterama"/>
              </a:rPr>
            </a:br>
            <a:r>
              <a:rPr lang="pt-BR" sz="3600" dirty="0">
                <a:cs typeface="Posterama"/>
              </a:rPr>
              <a:t>(AÇÕES E PROJETOS REALIZADOS):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787BDF-284E-2248-61F1-9F2D6CFC3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Coloque imagens legíveis imagens e links de matérias de jornal, sites, contratos, notas fiscais, material gráfico, caso possua.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Se houver informações, pode complementar com dados sobre impacto social e cultural, como: geração de renda, Inclusão de mulheres, jovens ou comunidades tradicionais; preservação de técnicas ancestrais; ações de formação ou oficinas.</a:t>
            </a:r>
            <a:endParaRPr lang="en-US" dirty="0">
              <a:solidFill>
                <a:srgbClr val="000000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Font typeface="Avenir Next LT Pro" panose="020B0504020202020204" pitchFamily="34" charset="0"/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Caso contrário apague este slide 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o nome do tipo de ação ou projeto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a data ou período da ação ou projeto </a:t>
            </a: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Insira o local da realização da ação ou projeto (opcional)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Clique no segundo ícone da esquerda para a direita &gt; selecione a imagem &gt; clique em inserir &gt; ajuste o tamanho da imagem, se necessário</a:t>
            </a:r>
            <a:endParaRPr lang="en-US" dirty="0">
              <a:solidFill>
                <a:srgbClr val="444444"/>
              </a:solidFill>
              <a:latin typeface="Aptos"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pt-BR" dirty="0">
                <a:solidFill>
                  <a:srgbClr val="000000"/>
                </a:solidFill>
                <a:latin typeface="Aptos"/>
              </a:rPr>
              <a:t>OU copie a imagem e cole na tela &gt; ajuste o tamanho da imagem, se necessário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0369589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2CF4CA-620D-2C52-6D59-50F54B8502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7D44AAC-0A19-CD86-4E6C-A24C914E5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668337"/>
            <a:ext cx="5387975" cy="1214251"/>
          </a:xfrm>
        </p:spPr>
        <p:txBody>
          <a:bodyPr>
            <a:normAutofit fontScale="85000" lnSpcReduction="20000"/>
          </a:bodyPr>
          <a:lstStyle/>
          <a:p>
            <a:r>
              <a:rPr lang="pt-BR" b="1" dirty="0"/>
              <a:t>[Nome da ação ou projeto]</a:t>
            </a:r>
          </a:p>
          <a:p>
            <a:r>
              <a:rPr lang="pt-BR" b="1" dirty="0"/>
              <a:t>[Data ou Período]</a:t>
            </a:r>
          </a:p>
          <a:p>
            <a:r>
              <a:rPr lang="pt-BR" b="1" dirty="0"/>
              <a:t>[Local de Realização]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47D78CF-18AA-0F2C-C8F9-1DE8D10272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084294"/>
            <a:ext cx="5387975" cy="4105369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2F36A8E1-5DD2-9681-2CA8-E0814C811F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6000" y="668337"/>
            <a:ext cx="5414510" cy="1214251"/>
          </a:xfrm>
        </p:spPr>
        <p:txBody>
          <a:bodyPr>
            <a:normAutofit fontScale="85000" lnSpcReduction="20000"/>
          </a:bodyPr>
          <a:lstStyle/>
          <a:p>
            <a:r>
              <a:rPr lang="pt-BR" b="1" dirty="0"/>
              <a:t>[Nome da ação ou projeto]</a:t>
            </a:r>
          </a:p>
          <a:p>
            <a:r>
              <a:rPr lang="pt-BR" b="1" dirty="0"/>
              <a:t>[Data ou Período]</a:t>
            </a:r>
          </a:p>
          <a:p>
            <a:r>
              <a:rPr lang="pt-BR" b="1" dirty="0"/>
              <a:t>[Local de Realização]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A1EC0B97-4C30-EA1B-DA49-3A42C636B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7890" y="2084294"/>
            <a:ext cx="5414510" cy="4105369"/>
          </a:xfrm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396541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658150-6B04-3858-B522-7C4F3D86C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>
                <a:cs typeface="Posterama"/>
              </a:rPr>
              <a:t>Orientações para a próxima página </a:t>
            </a:r>
            <a:br>
              <a:rPr lang="pt-BR" sz="3600" dirty="0">
                <a:cs typeface="Posterama"/>
              </a:rPr>
            </a:br>
            <a:r>
              <a:rPr lang="pt-BR" sz="3600" dirty="0">
                <a:cs typeface="Posterama"/>
              </a:rPr>
              <a:t>(CONTATOS E FINALIZAÇÃO DO DOCUMENTO):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741E9A-CE91-5B5A-12AA-523F41EF9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5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Antes de finalizar seu portfólio, certifique-se de ler atentamente o edital ao qual ele será submetido.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5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Cada edital possui suas particularidades, como requisitos específicos, limites de páginas e critérios de pontuação que devem ser seguidos. Por isso, analise com cuidado e elabore seu portfólio conforme as exigências do edital. 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5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Lembre-se de que todas as informações apresentadas devem ser comprovadas, seja por meio de postagens em redes sociais, matérias, certificados ou outros documentos.</a:t>
            </a:r>
            <a:endParaRPr lang="en-US" sz="2400" dirty="0">
              <a:solidFill>
                <a:srgbClr val="444444"/>
              </a:solidFill>
              <a:latin typeface="Aptos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504020202020204" pitchFamily="34" charset="0"/>
              <a:buChar char="•"/>
            </a:pPr>
            <a:r>
              <a:rPr lang="pt-BR" sz="2400" dirty="0">
                <a:solidFill>
                  <a:srgbClr val="000000"/>
                </a:solidFill>
                <a:latin typeface="Aptos"/>
              </a:rPr>
              <a:t>Salve este documento em PDF para enviar para a inscrição em editais.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63433815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5C20C4-C741-2451-539E-5A9A35BC1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Contato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79FBC5-B3B2-F5DF-A940-313F9CDB3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pt-BR" dirty="0"/>
              <a:t>E-mail: exemplo@exemplo.com.br </a:t>
            </a:r>
          </a:p>
          <a:p>
            <a:pPr algn="ctr"/>
            <a:r>
              <a:rPr lang="pt-BR" dirty="0"/>
              <a:t>Telefone: (XX) XXXXX-XXXX </a:t>
            </a:r>
          </a:p>
          <a:p>
            <a:pPr algn="ctr"/>
            <a:r>
              <a:rPr lang="pt-BR" dirty="0"/>
              <a:t>Instagram: @xxxxxxxxxxx </a:t>
            </a:r>
          </a:p>
          <a:p>
            <a:pPr algn="ctr"/>
            <a:r>
              <a:rPr lang="pt-BR" dirty="0"/>
              <a:t>Endereço: </a:t>
            </a:r>
            <a:r>
              <a:rPr lang="pt-BR" dirty="0" err="1"/>
              <a:t>xxxxx</a:t>
            </a:r>
            <a:endParaRPr lang="pt-BR" dirty="0"/>
          </a:p>
          <a:p>
            <a:pPr algn="ctr"/>
            <a:r>
              <a:rPr lang="pt-BR" dirty="0"/>
              <a:t>CNJP: XXXXXX</a:t>
            </a:r>
          </a:p>
        </p:txBody>
      </p:sp>
    </p:spTree>
    <p:extLst>
      <p:ext uri="{BB962C8B-B14F-4D97-AF65-F5344CB8AC3E}">
        <p14:creationId xmlns:p14="http://schemas.microsoft.com/office/powerpoint/2010/main" val="3849993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4CD58D-2043-17F9-80D6-FD0316BD3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Apresentação da Entidade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417E8F-24A3-DC26-A08A-BEDD1CE9E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65596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F01D43-EFCA-B9E1-02A9-291C1CE3E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Orientações para a próximas páginas (ARTESÃOS REPRESENTADOS)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C2A0250-A876-261B-EB32-2A79C1204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06204"/>
            <a:ext cx="10972800" cy="2430170"/>
          </a:xfrm>
        </p:spPr>
        <p:txBody>
          <a:bodyPr/>
          <a:lstStyle/>
          <a:p>
            <a:r>
              <a:rPr lang="pt-BR" dirty="0"/>
              <a:t>Para facilitar a análise do portfólio, liste o nome dos artesãos cujos trabalhos estão inseridos neste portfólio.</a:t>
            </a:r>
          </a:p>
          <a:p>
            <a:r>
              <a:rPr lang="pt-BR" dirty="0"/>
              <a:t>Se preferir, pode organizar por ordem alfabética OU</a:t>
            </a:r>
          </a:p>
          <a:p>
            <a:r>
              <a:rPr lang="pt-BR" dirty="0"/>
              <a:t>Se a entidade representar artesãos de distintas categorias, podem dividir a lista dos nomes dos artesãos por grupos de técnica, por exemplo: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4D5AAC4-0A2E-8465-2CD2-49B0629314B4}"/>
              </a:ext>
            </a:extLst>
          </p:cNvPr>
          <p:cNvSpPr txBox="1"/>
          <p:nvPr/>
        </p:nvSpPr>
        <p:spPr>
          <a:xfrm>
            <a:off x="804554" y="4536374"/>
            <a:ext cx="29005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Bordado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Cicrana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Fulana 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378035F-785A-09B7-010C-3B23C308355E}"/>
              </a:ext>
            </a:extLst>
          </p:cNvPr>
          <p:cNvSpPr txBox="1"/>
          <p:nvPr/>
        </p:nvSpPr>
        <p:spPr>
          <a:xfrm>
            <a:off x="3900055" y="4510644"/>
            <a:ext cx="29005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Tecelagem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Cicrana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Fulana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C4F1AF0-B3AF-4811-9084-B1DF0B57F30C}"/>
              </a:ext>
            </a:extLst>
          </p:cNvPr>
          <p:cNvSpPr txBox="1"/>
          <p:nvPr/>
        </p:nvSpPr>
        <p:spPr>
          <a:xfrm>
            <a:off x="7190510" y="4510644"/>
            <a:ext cx="290054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/>
              <a:t>Cerâmica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Cicrana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Fulana </a:t>
            </a:r>
          </a:p>
        </p:txBody>
      </p:sp>
    </p:spTree>
    <p:extLst>
      <p:ext uri="{BB962C8B-B14F-4D97-AF65-F5344CB8AC3E}">
        <p14:creationId xmlns:p14="http://schemas.microsoft.com/office/powerpoint/2010/main" val="2014907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800B07-E804-1EA3-3EB6-F6D2F8C40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Artesãos Representados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06F0FBC-0EBB-C4DB-0E71-601CAF2DBF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8736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0B826118-9DF6-0914-8C6D-A226F81AE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Artesã(os) representados</a:t>
            </a:r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05AA2153-DF47-AC9B-A886-D6C76847AA4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pt-BR" dirty="0"/>
              <a:t>Nome da(o) artesã(o)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t-BR" dirty="0"/>
              <a:t>Nome da(o) artesã(o)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t-BR" dirty="0"/>
              <a:t>Nome da(o) artesã(o)</a:t>
            </a:r>
          </a:p>
        </p:txBody>
      </p:sp>
      <p:sp>
        <p:nvSpPr>
          <p:cNvPr id="9" name="Espaço Reservado para Conteúdo 8">
            <a:extLst>
              <a:ext uri="{FF2B5EF4-FFF2-40B4-BE49-F238E27FC236}">
                <a16:creationId xmlns:a16="http://schemas.microsoft.com/office/drawing/2014/main" id="{50286022-15C8-D3F5-550C-A4D77B86B56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pt-BR" dirty="0"/>
              <a:t>Nome da(o) artesã(o)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t-BR" dirty="0"/>
              <a:t>Nome da(o) artesã(o)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t-BR" dirty="0"/>
              <a:t>Nome da(o) artesã(o)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10433727"/>
      </p:ext>
    </p:extLst>
  </p:cSld>
  <p:clrMapOvr>
    <a:masterClrMapping/>
  </p:clrMapOvr>
</p:sld>
</file>

<file path=ppt/theme/theme1.xml><?xml version="1.0" encoding="utf-8"?>
<a:theme xmlns:a="http://schemas.openxmlformats.org/drawingml/2006/main" name="SplashVTI">
  <a:themeElements>
    <a:clrScheme name="Custom 11">
      <a:dk1>
        <a:srgbClr val="262626"/>
      </a:dk1>
      <a:lt1>
        <a:sysClr val="window" lastClr="FFFFFF"/>
      </a:lt1>
      <a:dk2>
        <a:srgbClr val="2F333D"/>
      </a:dk2>
      <a:lt2>
        <a:srgbClr val="E9F3F3"/>
      </a:lt2>
      <a:accent1>
        <a:srgbClr val="1EBE9B"/>
      </a:accent1>
      <a:accent2>
        <a:srgbClr val="FD8686"/>
      </a:accent2>
      <a:accent3>
        <a:srgbClr val="0AC8AD"/>
      </a:accent3>
      <a:accent4>
        <a:srgbClr val="E69500"/>
      </a:accent4>
      <a:accent5>
        <a:srgbClr val="EC4E70"/>
      </a:accent5>
      <a:accent6>
        <a:srgbClr val="794DFF"/>
      </a:accent6>
      <a:hlink>
        <a:srgbClr val="3E8FF1"/>
      </a:hlink>
      <a:folHlink>
        <a:srgbClr val="939393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lashVTI" id="{CD38C481-21EC-466B-953B-A1440B42712A}" vid="{D3E4813C-1D98-48C2-AF59-2D0D78E25500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7D61532E75E3942ADB715D3CDBB7B1F" ma:contentTypeVersion="6" ma:contentTypeDescription="Crie um novo documento." ma:contentTypeScope="" ma:versionID="6a60ac44c7d085e5b3658411e8788a4f">
  <xsd:schema xmlns:xsd="http://www.w3.org/2001/XMLSchema" xmlns:xs="http://www.w3.org/2001/XMLSchema" xmlns:p="http://schemas.microsoft.com/office/2006/metadata/properties" xmlns:ns2="e45eeb21-54bf-4d0a-b6ac-b3cefff7e859" xmlns:ns3="182dc7e9-28bc-489d-9529-1bfaf4a81191" xmlns:ns4="086d0269-df5c-4fbb-8ac8-ce739db640bd" xmlns:ns5="dad0579d-d0af-4ef4-aaaa-ea3db903667b" targetNamespace="http://schemas.microsoft.com/office/2006/metadata/properties" ma:root="true" ma:fieldsID="19e67376cbe5b2a738e111e6bb2340b5" ns2:_="" ns3:_="" ns4:_="" ns5:_="">
    <xsd:import namespace="e45eeb21-54bf-4d0a-b6ac-b3cefff7e859"/>
    <xsd:import namespace="182dc7e9-28bc-489d-9529-1bfaf4a81191"/>
    <xsd:import namespace="086d0269-df5c-4fbb-8ac8-ce739db640bd"/>
    <xsd:import namespace="dad0579d-d0af-4ef4-aaaa-ea3db903667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4:lcf76f155ced4ddcb4097134ff3c332f" minOccurs="0"/>
                <xsd:element ref="ns5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5eeb21-54bf-4d0a-b6ac-b3cefff7e8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2dc7e9-28bc-489d-9529-1bfaf4a8119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6d0269-df5c-4fbb-8ac8-ce739db640bd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b39d7e3e-2180-4bf4-896a-658d90d149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d0579d-d0af-4ef4-aaaa-ea3db903667b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a299adc8-2524-459a-ae60-def0f82d5127}" ma:internalName="TaxCatchAll" ma:showField="CatchAllData" ma:web="dad0579d-d0af-4ef4-aaaa-ea3db903667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86d0269-df5c-4fbb-8ac8-ce739db640bd">
      <Terms xmlns="http://schemas.microsoft.com/office/infopath/2007/PartnerControls"/>
    </lcf76f155ced4ddcb4097134ff3c332f>
    <TaxCatchAll xmlns="dad0579d-d0af-4ef4-aaaa-ea3db903667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BEA583-AB35-4865-932C-ED61ABD1119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5eeb21-54bf-4d0a-b6ac-b3cefff7e859"/>
    <ds:schemaRef ds:uri="182dc7e9-28bc-489d-9529-1bfaf4a81191"/>
    <ds:schemaRef ds:uri="086d0269-df5c-4fbb-8ac8-ce739db640bd"/>
    <ds:schemaRef ds:uri="dad0579d-d0af-4ef4-aaaa-ea3db90366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C73980B-28F5-4941-A493-A9165BC64A8F}">
  <ds:schemaRefs>
    <ds:schemaRef ds:uri="182dc7e9-28bc-489d-9529-1bfaf4a81191"/>
    <ds:schemaRef ds:uri="e45eeb21-54bf-4d0a-b6ac-b3cefff7e859"/>
    <ds:schemaRef ds:uri="http://schemas.microsoft.com/office/2006/metadata/properties"/>
    <ds:schemaRef ds:uri="http://schemas.microsoft.com/office/infopath/2007/PartnerControls"/>
    <ds:schemaRef ds:uri="086d0269-df5c-4fbb-8ac8-ce739db640bd"/>
    <ds:schemaRef ds:uri="dad0579d-d0af-4ef4-aaaa-ea3db903667b"/>
  </ds:schemaRefs>
</ds:datastoreItem>
</file>

<file path=customXml/itemProps3.xml><?xml version="1.0" encoding="utf-8"?>
<ds:datastoreItem xmlns:ds="http://schemas.openxmlformats.org/officeDocument/2006/customXml" ds:itemID="{A53FFB73-62D3-40F6-ADDD-75D44E859C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568</TotalTime>
  <Words>6112</Words>
  <Application>Microsoft Office PowerPoint</Application>
  <PresentationFormat>Widescreen</PresentationFormat>
  <Paragraphs>473</Paragraphs>
  <Slides>57</Slides>
  <Notes>41</Notes>
  <HiddenSlides>22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57</vt:i4>
      </vt:variant>
    </vt:vector>
  </HeadingPairs>
  <TitlesOfParts>
    <vt:vector size="67" baseType="lpstr">
      <vt:lpstr>Aptos</vt:lpstr>
      <vt:lpstr>Aptos Display</vt:lpstr>
      <vt:lpstr>Arial</vt:lpstr>
      <vt:lpstr>Avenir Next LT Pro</vt:lpstr>
      <vt:lpstr>Calibri</vt:lpstr>
      <vt:lpstr>Posterama</vt:lpstr>
      <vt:lpstr>Tahoma</vt:lpstr>
      <vt:lpstr>Wingdings</vt:lpstr>
      <vt:lpstr>WordVisi_MSFontService</vt:lpstr>
      <vt:lpstr>SplashVTI</vt:lpstr>
      <vt:lpstr>MODELO DE PORTFÓLIO</vt:lpstr>
      <vt:lpstr>Orientações</vt:lpstr>
      <vt:lpstr>Orientações para a próxima página (NOME E FOTO):</vt:lpstr>
      <vt:lpstr>[Nome da entidade]  [Sigla da entidade] [Cidade/UF]  [Ano]</vt:lpstr>
      <vt:lpstr>Orientações para a próxima página (APRESENTAÇÃO DA ENTIDADE):</vt:lpstr>
      <vt:lpstr>Apresentação da Entidade</vt:lpstr>
      <vt:lpstr>Orientações para a próximas páginas (ARTESÃOS REPRESENTADOS)</vt:lpstr>
      <vt:lpstr>Artesãos Representados</vt:lpstr>
      <vt:lpstr>Artesã(os) representados</vt:lpstr>
      <vt:lpstr>Orientações para a próxima página (NOME E FOTO):</vt:lpstr>
      <vt:lpstr>[Nome artístico] [Nome completo]</vt:lpstr>
      <vt:lpstr>Orientações para a próxima página (BIOGRAFIA DA(O) ARTESÃ(O)):</vt:lpstr>
      <vt:lpstr>Biografia</vt:lpstr>
      <vt:lpstr>Orientações para a próxima página (CARTEIRA NACIONAL DO ARTESÃO ):</vt:lpstr>
      <vt:lpstr>Carteira Nacional do Artesão</vt:lpstr>
      <vt:lpstr>Orientações para a próxima seção (PRODUÇÃO ARTESANAL): </vt:lpstr>
      <vt:lpstr>Produção artesanal</vt:lpstr>
      <vt:lpstr>Orientações para a próxima página (IMAGENS DOS PRODUTOS):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Orientações para a próxima página (FORMAÇÃO COMPLEMENTAR):</vt:lpstr>
      <vt:lpstr>Formação complementar</vt:lpstr>
      <vt:lpstr>Orientações para a próxima página (FORMAÇÃO COMPLEMENTAR):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Orientações para a próxima página (PARTICIPAÇÃO EM FEIRAS E EVENTOS):</vt:lpstr>
      <vt:lpstr>Participação em feiras e eventos</vt:lpstr>
      <vt:lpstr>Orientações para a próxima página (PARTICIPAÇÃO EM FEIRAS E EVENTOS):</vt:lpstr>
      <vt:lpstr>Apresentação do PowerPoint</vt:lpstr>
      <vt:lpstr>Orientações para a próxima página  (COMERCIALIZAÇÃO: material de apoio):</vt:lpstr>
      <vt:lpstr>Comercialização</vt:lpstr>
      <vt:lpstr>Orientações para a próxima página  (COMERCIALIZAÇÃO):</vt:lpstr>
      <vt:lpstr>Apresentação do PowerPoint</vt:lpstr>
      <vt:lpstr>Apresentação do PowerPoint</vt:lpstr>
      <vt:lpstr>Apresentação do PowerPoint</vt:lpstr>
      <vt:lpstr>Divulgação nas Redes Sociais</vt:lpstr>
      <vt:lpstr>Orientações para a próxima página  (DIVULGAÇÃO NAS REDES SOCIAIS):</vt:lpstr>
      <vt:lpstr>Apresentação do PowerPoint</vt:lpstr>
      <vt:lpstr>Apresentação do PowerPoint</vt:lpstr>
      <vt:lpstr>Apresentação do PowerPoint</vt:lpstr>
      <vt:lpstr>Orientações para a próxima página  (MÍDIA, PRÊMIOS E HOMENAGENS):</vt:lpstr>
      <vt:lpstr>Reconhecimento Público</vt:lpstr>
      <vt:lpstr>Orientações para a próxima página  (MÍDIA, PRÊMIOS E HOMENAGENS):</vt:lpstr>
      <vt:lpstr>Apresentação do PowerPoint</vt:lpstr>
      <vt:lpstr>Apresentação do PowerPoint</vt:lpstr>
      <vt:lpstr>Orientações para a próxima página  (Ações e Projetos Realizados):</vt:lpstr>
      <vt:lpstr>Ações e Projetos Realizados</vt:lpstr>
      <vt:lpstr>Orientações para a próxima página  (AÇÕES E PROJETOS REALIZADOS):</vt:lpstr>
      <vt:lpstr>Apresentação do PowerPoint</vt:lpstr>
      <vt:lpstr>Orientações para a próxima página  (CONTATOS E FINALIZAÇÃO DO DOCUMENTO):</vt:lpstr>
      <vt:lpstr>Contato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Carolina Menezes Palhares</dc:creator>
  <cp:lastModifiedBy>Ana Luiza</cp:lastModifiedBy>
  <cp:revision>212</cp:revision>
  <dcterms:created xsi:type="dcterms:W3CDTF">2025-10-23T20:59:27Z</dcterms:created>
  <dcterms:modified xsi:type="dcterms:W3CDTF">2026-02-19T13:24:35Z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0x01010007D61532E75E3942ADB715D3CDBB7B1F</vt:lpwstr>
  </property>
  <property fmtid="{D5CDD505-2E9C-101B-9397-08002B2CF9AE}" pid="3" name="MediaServiceImageTags">
    <vt:lpwstr/>
  </property>
  <property fmtid="{D5CDD505-2E9C-101B-9397-08002B2CF9AE}" pid="4" name="Order">
    <vt:r8>1244600</vt:r8>
  </property>
</Properties>
</file>